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handoutMasterIdLst>
    <p:handoutMasterId r:id="rId16"/>
  </p:handoutMasterIdLst>
  <p:sldIdLst>
    <p:sldId id="256" r:id="rId2"/>
    <p:sldId id="325" r:id="rId3"/>
    <p:sldId id="350" r:id="rId4"/>
    <p:sldId id="356" r:id="rId5"/>
    <p:sldId id="357" r:id="rId6"/>
    <p:sldId id="257" r:id="rId7"/>
    <p:sldId id="351" r:id="rId8"/>
    <p:sldId id="348" r:id="rId9"/>
    <p:sldId id="354" r:id="rId10"/>
    <p:sldId id="352" r:id="rId11"/>
    <p:sldId id="358" r:id="rId12"/>
    <p:sldId id="355" r:id="rId13"/>
    <p:sldId id="359" r:id="rId14"/>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C20E35-A176-4012-BC5E-935CFFF8708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658" autoAdjust="0"/>
    <p:restoredTop sz="84561" autoAdjust="0"/>
  </p:normalViewPr>
  <p:slideViewPr>
    <p:cSldViewPr>
      <p:cViewPr varScale="1">
        <p:scale>
          <a:sx n="97" d="100"/>
          <a:sy n="97" d="100"/>
        </p:scale>
        <p:origin x="1476" y="78"/>
      </p:cViewPr>
      <p:guideLst>
        <p:guide pos="3839"/>
        <p:guide orient="horz" pos="2160"/>
      </p:guideLst>
    </p:cSldViewPr>
  </p:slideViewPr>
  <p:notesTextViewPr>
    <p:cViewPr>
      <p:scale>
        <a:sx n="1" d="1"/>
        <a:sy n="1" d="1"/>
      </p:scale>
      <p:origin x="0" y="0"/>
    </p:cViewPr>
  </p:notesTextViewPr>
  <p:notesViewPr>
    <p:cSldViewPr showGuides="1">
      <p:cViewPr varScale="1">
        <p:scale>
          <a:sx n="52" d="100"/>
          <a:sy n="52" d="100"/>
        </p:scale>
        <p:origin x="2664" y="3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84AA43A-3F76-4A13-9CD6-36134EB429E3}" type="datetimeFigureOut">
              <a:rPr lang="en-US"/>
              <a:t>4/16/2024</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850423A-8BCE-448E-A97B-03A88B2B12C1}" type="slidenum">
              <a:rPr/>
              <a:t>‹#›</a:t>
            </a:fld>
            <a:endParaRPr/>
          </a:p>
        </p:txBody>
      </p:sp>
    </p:spTree>
    <p:extLst>
      <p:ext uri="{BB962C8B-B14F-4D97-AF65-F5344CB8AC3E}">
        <p14:creationId xmlns:p14="http://schemas.microsoft.com/office/powerpoint/2010/main" val="405139585"/>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15.jpg>
</file>

<file path=ppt/media/image16.jpeg>
</file>

<file path=ppt/media/image2.png>
</file>

<file path=ppt/media/image3.gif>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F674A4F-2B7A-4ECB-A400-260B2FFC03C1}" type="datetimeFigureOut">
              <a:rPr lang="en-US"/>
              <a:t>4/16/2024</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F2A70B-78F2-4DCF-B53B-C990D2FAFB8A}" type="slidenum">
              <a:rPr/>
              <a:t>‹#›</a:t>
            </a:fld>
            <a:endParaRPr/>
          </a:p>
        </p:txBody>
      </p:sp>
    </p:spTree>
    <p:extLst>
      <p:ext uri="{BB962C8B-B14F-4D97-AF65-F5344CB8AC3E}">
        <p14:creationId xmlns:p14="http://schemas.microsoft.com/office/powerpoint/2010/main" val="24115705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There has been research done on detection models based on image artifacts like but such approaches have been shown to work well on traditional methods of image forgery like photoshop but not so much on AI generated images</a:t>
            </a:r>
          </a:p>
          <a:p>
            <a:pPr marL="171450" indent="-171450">
              <a:buFontTx/>
              <a:buChar char="-"/>
            </a:pPr>
            <a:r>
              <a:rPr lang="en-US" dirty="0"/>
              <a:t>These work well on the dataset that they are trained on. End up replicating the Discriminator part of the specific GAN, don’t generalize well to detecting images from other GANs</a:t>
            </a:r>
          </a:p>
          <a:p>
            <a:pPr marL="171450" indent="-171450">
              <a:buFontTx/>
              <a:buChar char="-"/>
            </a:pPr>
            <a:r>
              <a:rPr lang="en-US" dirty="0"/>
              <a:t>Taking the notion of generalization one step further to all kinds of generated images not specifically faces, a research team developed a feature set from image color statistics. Detection models based on this feature set have generalized well</a:t>
            </a:r>
          </a:p>
          <a:p>
            <a:pPr marL="171450" indent="-171450">
              <a:buFontTx/>
              <a:buChar char="-"/>
            </a:pPr>
            <a:r>
              <a:rPr lang="en-US" dirty="0"/>
              <a:t>Lastly a joint feature learning and classification model has been proposed by another research team which uses contrastive loss to try and model common underlying features of fake images that differ from real images</a:t>
            </a:r>
          </a:p>
          <a:p>
            <a:pPr marL="171450" indent="-171450">
              <a:buFontTx/>
              <a:buChar char="-"/>
            </a:pPr>
            <a:endParaRPr lang="en-US" dirty="0"/>
          </a:p>
          <a:p>
            <a:pPr marL="171450" indent="-171450">
              <a:buFontTx/>
              <a:buChar char="-"/>
            </a:pPr>
            <a:endParaRPr lang="en-US" dirty="0"/>
          </a:p>
          <a:p>
            <a:pPr marL="171450" indent="-171450">
              <a:buFontTx/>
              <a:buChar char="-"/>
            </a:pPr>
            <a:endParaRPr lang="en-US"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smtClean="0"/>
              <a:t>5</a:t>
            </a:fld>
            <a:endParaRPr lang="en-US"/>
          </a:p>
        </p:txBody>
      </p:sp>
    </p:spTree>
    <p:extLst>
      <p:ext uri="{BB962C8B-B14F-4D97-AF65-F5344CB8AC3E}">
        <p14:creationId xmlns:p14="http://schemas.microsoft.com/office/powerpoint/2010/main" val="28319734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Series of 3 small CNNs</a:t>
            </a:r>
          </a:p>
          <a:p>
            <a:pPr marL="171450" indent="-171450">
              <a:buFontTx/>
              <a:buChar char="-"/>
            </a:pPr>
            <a:r>
              <a:rPr lang="en-US" dirty="0"/>
              <a:t>P-Net: generates candidate bounding boxes</a:t>
            </a:r>
          </a:p>
          <a:p>
            <a:pPr marL="171450" indent="-171450">
              <a:buFontTx/>
              <a:buChar char="-"/>
            </a:pPr>
            <a:r>
              <a:rPr lang="en-US" dirty="0"/>
              <a:t>R-Net: refines and eliminates false positive bounding boxes, predicts facial landmarks like eyes, nose, mouth</a:t>
            </a:r>
          </a:p>
          <a:p>
            <a:pPr marL="171450" indent="-171450">
              <a:buFontTx/>
              <a:buChar char="-"/>
            </a:pPr>
            <a:r>
              <a:rPr lang="en-US" dirty="0"/>
              <a:t>O-Net: final calibration on bounding boxes, refines landmark predictions</a:t>
            </a:r>
          </a:p>
          <a:p>
            <a:pPr marL="171450" indent="-171450">
              <a:buFontTx/>
              <a:buChar char="-"/>
            </a:pPr>
            <a:r>
              <a:rPr lang="en-US" dirty="0"/>
              <a:t>Followed by the classification CNN</a:t>
            </a:r>
          </a:p>
          <a:p>
            <a:pPr marL="171450" indent="-171450">
              <a:buFontTx/>
              <a:buChar char="-"/>
            </a:pPr>
            <a:r>
              <a:rPr lang="en-US" dirty="0"/>
              <a:t>2 convolutional layers and a feed forward network with 2 hidden layers</a:t>
            </a:r>
          </a:p>
          <a:p>
            <a:pPr marL="171450" indent="-171450">
              <a:buFontTx/>
              <a:buChar char="-"/>
            </a:pPr>
            <a:r>
              <a:rPr lang="en-US" dirty="0"/>
              <a:t>Outputs a probability of an image being real</a:t>
            </a:r>
          </a:p>
        </p:txBody>
      </p:sp>
      <p:sp>
        <p:nvSpPr>
          <p:cNvPr id="4" name="Slide Number Placeholder 3"/>
          <p:cNvSpPr>
            <a:spLocks noGrp="1"/>
          </p:cNvSpPr>
          <p:nvPr>
            <p:ph type="sldNum" sz="quarter" idx="5"/>
          </p:nvPr>
        </p:nvSpPr>
        <p:spPr/>
        <p:txBody>
          <a:bodyPr/>
          <a:lstStyle/>
          <a:p>
            <a:fld id="{01F2A70B-78F2-4DCF-B53B-C990D2FAFB8A}" type="slidenum">
              <a:rPr lang="en-US" smtClean="0"/>
              <a:t>9</a:t>
            </a:fld>
            <a:endParaRPr lang="en-US"/>
          </a:p>
        </p:txBody>
      </p:sp>
    </p:spTree>
    <p:extLst>
      <p:ext uri="{BB962C8B-B14F-4D97-AF65-F5344CB8AC3E}">
        <p14:creationId xmlns:p14="http://schemas.microsoft.com/office/powerpoint/2010/main" val="887790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Initially started our project by analyzing which model type would work best for fake image classification. Candidates: Vision Transformer, CNN</a:t>
            </a:r>
          </a:p>
          <a:p>
            <a:pPr marL="171450" indent="-171450">
              <a:buFontTx/>
              <a:buChar char="-"/>
            </a:pPr>
            <a:r>
              <a:rPr lang="en-US" dirty="0"/>
              <a:t>Vision Transformer is a relatively new architecture that divides images into patches, converts patches into vector embeddings, and then uses a transformer encoder to learn dependencies and relationships between different parts of the image</a:t>
            </a:r>
          </a:p>
          <a:p>
            <a:pPr marL="171450" indent="-171450">
              <a:buFontTx/>
              <a:buChar char="-"/>
            </a:pPr>
            <a:r>
              <a:rPr lang="en-US" dirty="0"/>
              <a:t>Generally have been shown to do well on image classification but didn’t work well for us in detecting fake images. Likely due to less emphasis on local features than global relationships, and perhaps needs larger dataset</a:t>
            </a:r>
          </a:p>
          <a:p>
            <a:pPr marL="171450" indent="-171450">
              <a:buFontTx/>
              <a:buChar char="-"/>
            </a:pPr>
            <a:r>
              <a:rPr lang="en-US" dirty="0"/>
              <a:t>Other model was CNN as discussed earlier</a:t>
            </a:r>
          </a:p>
          <a:p>
            <a:pPr marL="171450" indent="-171450">
              <a:buFontTx/>
              <a:buChar char="-"/>
            </a:pPr>
            <a:r>
              <a:rPr lang="en-US" dirty="0"/>
              <a:t>We trained both model types with different configurations and hyperparameters and on different datasets</a:t>
            </a:r>
          </a:p>
          <a:p>
            <a:pPr marL="171450" indent="-171450">
              <a:buFontTx/>
              <a:buChar char="-"/>
            </a:pPr>
            <a:r>
              <a:rPr lang="en-US" dirty="0"/>
              <a:t>Eventually ended up with this configuration for the </a:t>
            </a:r>
            <a:r>
              <a:rPr lang="en-US" dirty="0" err="1"/>
              <a:t>cnn</a:t>
            </a:r>
            <a:endParaRPr lang="en-US"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smtClean="0"/>
              <a:t>10</a:t>
            </a:fld>
            <a:endParaRPr lang="en-US"/>
          </a:p>
        </p:txBody>
      </p:sp>
    </p:spTree>
    <p:extLst>
      <p:ext uri="{BB962C8B-B14F-4D97-AF65-F5344CB8AC3E}">
        <p14:creationId xmlns:p14="http://schemas.microsoft.com/office/powerpoint/2010/main" val="10111676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Goal of our project is to show that fake facial image detection works better with facial extraction</a:t>
            </a:r>
          </a:p>
          <a:p>
            <a:pPr marL="171450" indent="-171450">
              <a:buFontTx/>
              <a:buChar char="-"/>
            </a:pPr>
            <a:r>
              <a:rPr lang="en-US" dirty="0"/>
              <a:t>However you’ll notice that the Test accuracy is higher without FE on </a:t>
            </a:r>
            <a:r>
              <a:rPr lang="en-US" dirty="0" err="1"/>
              <a:t>stylegan</a:t>
            </a:r>
            <a:r>
              <a:rPr lang="en-US" dirty="0"/>
              <a:t>. We believe this is because</a:t>
            </a:r>
          </a:p>
          <a:p>
            <a:pPr marL="171450" indent="-171450">
              <a:buFontTx/>
              <a:buChar char="-"/>
            </a:pPr>
            <a:r>
              <a:rPr lang="en-US" dirty="0"/>
              <a:t>Without FE the model obviously has more background pixels to learn from (256x256 vs approx. 160x160 of the bounding box), so it captures information about synthetically created general pixels better but those background pixels don’t provide any info about synthetically generated facial features which we ideally want our model to capture</a:t>
            </a:r>
          </a:p>
          <a:p>
            <a:pPr marL="171450" indent="-171450">
              <a:buFontTx/>
              <a:buChar char="-"/>
            </a:pPr>
            <a:r>
              <a:rPr lang="en-US" dirty="0"/>
              <a:t>And one reason why we do believe FE works better is because by reducing the image to just the face, we force the model to capture information about different facial orientations better (talk about image)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After training both models only on the StyleGAN dataset, we also wanted to test how they generalize to datasets of other fake images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Unsurprisingly test accuracy was low on </a:t>
            </a:r>
            <a:r>
              <a:rPr lang="en-US" dirty="0" err="1"/>
              <a:t>StarGAN</a:t>
            </a:r>
            <a:r>
              <a:rPr lang="en-US" dirty="0"/>
              <a:t>. And as discussed earlier this observation is in line with the fact that regular CNNs only tend to work well for the GAN whose images they are trained on and don’t generalize well to other GANs</a:t>
            </a:r>
          </a:p>
          <a:p>
            <a:pPr marL="171450" indent="-171450">
              <a:buFontTx/>
              <a:buChar char="-"/>
            </a:pPr>
            <a:r>
              <a:rPr lang="en-US" dirty="0"/>
              <a:t>However the model did surprisingly well for photoshopped faces dataset that we didn’t necessarily expect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the most important observation we made was that the CNN model with FE, despite being trained only on StyleGAN images, had much better accuracy on unknown datasets than the model without FE</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smtClean="0"/>
              <a:t>11</a:t>
            </a:fld>
            <a:endParaRPr lang="en-US"/>
          </a:p>
        </p:txBody>
      </p:sp>
    </p:spTree>
    <p:extLst>
      <p:ext uri="{BB962C8B-B14F-4D97-AF65-F5344CB8AC3E}">
        <p14:creationId xmlns:p14="http://schemas.microsoft.com/office/powerpoint/2010/main" val="36604418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summarize</a:t>
            </a:r>
          </a:p>
        </p:txBody>
      </p:sp>
      <p:sp>
        <p:nvSpPr>
          <p:cNvPr id="4" name="Slide Number Placeholder 3"/>
          <p:cNvSpPr>
            <a:spLocks noGrp="1"/>
          </p:cNvSpPr>
          <p:nvPr>
            <p:ph type="sldNum" sz="quarter" idx="5"/>
          </p:nvPr>
        </p:nvSpPr>
        <p:spPr/>
        <p:txBody>
          <a:bodyPr/>
          <a:lstStyle/>
          <a:p>
            <a:fld id="{01F2A70B-78F2-4DCF-B53B-C990D2FAFB8A}" type="slidenum">
              <a:rPr lang="en-US" smtClean="0"/>
              <a:t>12</a:t>
            </a:fld>
            <a:endParaRPr lang="en-US"/>
          </a:p>
        </p:txBody>
      </p:sp>
    </p:spTree>
    <p:extLst>
      <p:ext uri="{BB962C8B-B14F-4D97-AF65-F5344CB8AC3E}">
        <p14:creationId xmlns:p14="http://schemas.microsoft.com/office/powerpoint/2010/main" val="13895659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2413" y="1905000"/>
            <a:ext cx="9144000" cy="2667000"/>
          </a:xfrm>
        </p:spPr>
        <p:txBody>
          <a:bodyPr>
            <a:noAutofit/>
          </a:bodyPr>
          <a:lstStyle>
            <a:lvl1pPr>
              <a:defRPr sz="5400"/>
            </a:lvl1pPr>
          </a:lstStyle>
          <a:p>
            <a:r>
              <a:rPr lang="en-US"/>
              <a:t>Click to edit Master title style</a:t>
            </a:r>
            <a:endParaRPr/>
          </a:p>
        </p:txBody>
      </p:sp>
      <p:grpSp>
        <p:nvGrpSpPr>
          <p:cNvPr id="256" name="line" descr="Line graphic"/>
          <p:cNvGrpSpPr/>
          <p:nvPr/>
        </p:nvGrpSpPr>
        <p:grpSpPr bwMode="invGray">
          <a:xfrm>
            <a:off x="1584896" y="4724400"/>
            <a:ext cx="8631936" cy="64008"/>
            <a:chOff x="-4110038" y="2703513"/>
            <a:chExt cx="17394239" cy="160336"/>
          </a:xfrm>
          <a:solidFill>
            <a:schemeClr val="accent1"/>
          </a:solidFill>
        </p:grpSpPr>
        <p:sp>
          <p:nvSpPr>
            <p:cNvPr id="257"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8"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9"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0"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1"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2"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3"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4"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5"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6"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7"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8"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9"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0"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1"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2"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3"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4"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5"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6"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7"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8"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9"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0"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1"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2"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3"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4"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5"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6"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7"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8"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9"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0"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1"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2"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3"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4"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5"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6"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7"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8"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9"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0"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1"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2"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3"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4"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5"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6"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7"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8"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9"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0"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1"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2"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3"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4"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5"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6"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7"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8"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9"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0"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1"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2"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3"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4"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5"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6"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7"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8"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9"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0"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1"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2"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3"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4"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5"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6"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7"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8"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9"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0"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1"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2"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3"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4"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5"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6"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7"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8"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9"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0"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1"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2"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3"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4"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5"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6"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7"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8"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9"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0"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1"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2"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3"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4"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5"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6"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7"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8"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9"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0"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1"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2"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3"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4"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5"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6"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7"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8"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9"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grpSp>
      <p:sp>
        <p:nvSpPr>
          <p:cNvPr id="3" name="Subtitle 2"/>
          <p:cNvSpPr>
            <a:spLocks noGrp="1"/>
          </p:cNvSpPr>
          <p:nvPr>
            <p:ph type="subTitle" idx="1"/>
          </p:nvPr>
        </p:nvSpPr>
        <p:spPr>
          <a:xfrm>
            <a:off x="1522413" y="5105400"/>
            <a:ext cx="9143999" cy="1066800"/>
          </a:xfrm>
        </p:spPr>
        <p:txBody>
          <a:bodyPr/>
          <a:lstStyle>
            <a:lvl1pPr marL="0" indent="0" algn="l">
              <a:spcBef>
                <a:spcPts val="0"/>
              </a:spcBef>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67435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grpSp>
        <p:nvGrpSpPr>
          <p:cNvPr id="7" name="line" descr="Line graphic"/>
          <p:cNvGrpSpPr/>
          <p:nvPr/>
        </p:nvGrpSpPr>
        <p:grpSpPr bwMode="invGray">
          <a:xfrm>
            <a:off x="1522413" y="1514475"/>
            <a:ext cx="10569575" cy="64008"/>
            <a:chOff x="1522413" y="1514475"/>
            <a:chExt cx="10569575" cy="64008"/>
          </a:xfrm>
        </p:grpSpPr>
        <p:sp>
          <p:nvSpPr>
            <p:cNvPr id="8" name="Freeform 7"/>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 name="Freeform 8"/>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0" name="Freeform 9"/>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Vertical Text Placeholder 2"/>
          <p:cNvSpPr>
            <a:spLocks noGrp="1"/>
          </p:cNvSpPr>
          <p:nvPr>
            <p:ph type="body" orient="vert" idx="1"/>
          </p:nvPr>
        </p:nvSpPr>
        <p:spPr/>
        <p:txBody>
          <a:bodyPr vert="eaVert"/>
          <a:lstStyle>
            <a:lvl5pPr>
              <a:defRPr/>
            </a:lvl5pPr>
            <a:lvl6pPr marL="1956816">
              <a:defRPr/>
            </a:lvl6pPr>
            <a:lvl7pPr marL="1956816">
              <a:defRPr/>
            </a:lvl7pPr>
            <a:lvl8pPr marL="1956816">
              <a:defRPr/>
            </a:lvl8pPr>
            <a:lvl9pPr marL="1956816">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9AFE8FB1-0A7A-443E-AAF7-31D4FA1AA312}" type="datetimeFigureOut">
              <a:rPr lang="en-US"/>
              <a:t>4/16/2024</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2126793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361612" y="274639"/>
            <a:ext cx="1371600" cy="5901747"/>
          </a:xfrm>
        </p:spPr>
        <p:txBody>
          <a:bodyPr vert="eaVert"/>
          <a:lstStyle/>
          <a:p>
            <a:r>
              <a:rPr lang="en-US"/>
              <a:t>Click to edit Master title style</a:t>
            </a:r>
            <a:endParaRPr/>
          </a:p>
        </p:txBody>
      </p:sp>
      <p:grpSp>
        <p:nvGrpSpPr>
          <p:cNvPr id="7" name="line" descr="Line graphic"/>
          <p:cNvGrpSpPr/>
          <p:nvPr/>
        </p:nvGrpSpPr>
        <p:grpSpPr bwMode="invGray">
          <a:xfrm rot="5400000">
            <a:off x="6864412" y="3472598"/>
            <a:ext cx="6492240" cy="64008"/>
            <a:chOff x="1522413" y="1514475"/>
            <a:chExt cx="10569575" cy="64008"/>
          </a:xfrm>
        </p:grpSpPr>
        <p:sp>
          <p:nvSpPr>
            <p:cNvPr id="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Vertical Text Placeholder 2"/>
          <p:cNvSpPr>
            <a:spLocks noGrp="1"/>
          </p:cNvSpPr>
          <p:nvPr>
            <p:ph type="body" orient="vert" idx="1" hasCustomPrompt="1"/>
          </p:nvPr>
        </p:nvSpPr>
        <p:spPr>
          <a:xfrm>
            <a:off x="608012" y="277813"/>
            <a:ext cx="9144001" cy="5898573"/>
          </a:xfrm>
        </p:spPr>
        <p:txBody>
          <a:bodyPr vert="eaVert"/>
          <a:lstStyle>
            <a:lvl5pPr>
              <a:defRPr/>
            </a:lvl5pPr>
            <a:lvl6pPr marL="1261872" indent="0">
              <a:buNone/>
              <a:defRPr/>
            </a:lvl6pPr>
            <a:lvl7pPr>
              <a:defRPr/>
            </a:lvl7pPr>
            <a:lvl8pPr>
              <a:defRPr baseline="0"/>
            </a:lvl8pPr>
            <a:lvl9pPr>
              <a:defRPr baseline="0"/>
            </a:lvl9pPr>
          </a:lstStyle>
          <a:p>
            <a:pPr lvl="0"/>
            <a:r>
              <a:rPr dirty="0"/>
              <a:t>Click to edit Master text styles</a:t>
            </a:r>
          </a:p>
          <a:p>
            <a:pPr lvl="1"/>
            <a:r>
              <a:rPr dirty="0"/>
              <a:t>Second level</a:t>
            </a:r>
          </a:p>
          <a:p>
            <a:pPr lvl="2"/>
            <a:r>
              <a:rPr dirty="0"/>
              <a:t>Third level</a:t>
            </a:r>
          </a:p>
          <a:p>
            <a:pPr lvl="3"/>
            <a:r>
              <a:rPr dirty="0"/>
              <a:t>Fourth level</a:t>
            </a:r>
          </a:p>
          <a:p>
            <a:pPr lvl="4"/>
            <a:r>
              <a:rPr dirty="0"/>
              <a:t>Fifth level</a:t>
            </a:r>
            <a:endParaRPr lang="en-US" dirty="0"/>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9AFE8FB1-0A7A-443E-AAF7-31D4FA1AA312}" type="datetimeFigureOut">
              <a:rPr lang="en-US"/>
              <a:t>4/16/2024</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2211791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p>
            <a:r>
              <a:rPr lang="en-US"/>
              <a:t>Click to edit Master title style</a:t>
            </a:r>
            <a:endParaRPr/>
          </a:p>
        </p:txBody>
      </p:sp>
      <p:grpSp>
        <p:nvGrpSpPr>
          <p:cNvPr id="167" name="line" descr="Line graphic"/>
          <p:cNvGrpSpPr/>
          <p:nvPr/>
        </p:nvGrpSpPr>
        <p:grpSpPr bwMode="invGray">
          <a:xfrm>
            <a:off x="1522413" y="1514475"/>
            <a:ext cx="10569575" cy="64008"/>
            <a:chOff x="1522413" y="1514475"/>
            <a:chExt cx="10569575" cy="64008"/>
          </a:xfrm>
        </p:grpSpPr>
        <p:sp>
          <p:nvSpPr>
            <p:cNvPr id="16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Content Placeholder 2"/>
          <p:cNvSpPr>
            <a:spLocks noGrp="1"/>
          </p:cNvSpPr>
          <p:nvPr>
            <p:ph idx="1"/>
          </p:nvPr>
        </p:nvSpPr>
        <p:spPr/>
        <p:txBody>
          <a:bodyPr/>
          <a:lstStyle>
            <a:lvl2pPr marL="548640">
              <a:defRPr/>
            </a:lvl2pPr>
            <a:lvl3pPr marL="777240">
              <a:defRPr/>
            </a:lvl3pPr>
            <a:lvl4pPr marL="1005840">
              <a:defRPr/>
            </a:lvl4pPr>
            <a:lvl5pPr marL="1234440">
              <a:defRPr/>
            </a:lvl5pPr>
            <a:lvl6pPr marL="1463040">
              <a:defRPr baseline="0"/>
            </a:lvl6pPr>
            <a:lvl7pPr marL="1691640">
              <a:defRPr baseline="0"/>
            </a:lvl7pPr>
            <a:lvl8pPr marL="1920240">
              <a:defRPr baseline="0"/>
            </a:lvl8pPr>
            <a:lvl9pPr marL="2148840">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9AFE8FB1-0A7A-443E-AAF7-31D4FA1AA312}" type="datetimeFigureOut">
              <a:rPr lang="en-US"/>
              <a:t>4/16/2024</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dirty="0"/>
          </a:p>
        </p:txBody>
      </p:sp>
    </p:spTree>
    <p:extLst>
      <p:ext uri="{BB962C8B-B14F-4D97-AF65-F5344CB8AC3E}">
        <p14:creationId xmlns:p14="http://schemas.microsoft.com/office/powerpoint/2010/main" val="2614472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3" y="1905000"/>
            <a:ext cx="9144000" cy="2667000"/>
          </a:xfrm>
        </p:spPr>
        <p:txBody>
          <a:bodyPr anchor="b">
            <a:noAutofit/>
          </a:bodyPr>
          <a:lstStyle>
            <a:lvl1pPr algn="l">
              <a:defRPr sz="4400" b="0" cap="none" baseline="0"/>
            </a:lvl1pPr>
          </a:lstStyle>
          <a:p>
            <a:r>
              <a:rPr lang="en-US"/>
              <a:t>Click to edit Master title style</a:t>
            </a:r>
            <a:endParaRPr/>
          </a:p>
        </p:txBody>
      </p:sp>
      <p:grpSp>
        <p:nvGrpSpPr>
          <p:cNvPr id="255" name="line" descr="Line graphic"/>
          <p:cNvGrpSpPr/>
          <p:nvPr/>
        </p:nvGrpSpPr>
        <p:grpSpPr bwMode="invGray">
          <a:xfrm>
            <a:off x="1584896" y="4724400"/>
            <a:ext cx="8631936" cy="64008"/>
            <a:chOff x="-4110038" y="2703513"/>
            <a:chExt cx="17394239" cy="160336"/>
          </a:xfrm>
          <a:solidFill>
            <a:schemeClr val="accent1"/>
          </a:solidFill>
        </p:grpSpPr>
        <p:sp>
          <p:nvSpPr>
            <p:cNvPr id="256"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7"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8"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9"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0"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1"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2"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3"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4"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5"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6"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7"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8"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9"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0"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1"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2"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3"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4"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5"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6"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7"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8"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9"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0"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1"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2"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3"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4"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5"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6"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7"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8"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9"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0"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1"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2"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3"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4"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5"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6"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7"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8"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9"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0"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1"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2"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3"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4"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5"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6"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7"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8"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9"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0"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1"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2"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3"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4"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5"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6"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7"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8"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9"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0"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1"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2"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3"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4"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5"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6"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7"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8"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9"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0"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1"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2"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3"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4"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5"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6"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7"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8"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9"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0"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1"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2"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3"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4"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5"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6"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7"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8"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9"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0"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1"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2"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3"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4"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5"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6"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7"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8"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9"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0"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1"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2"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3"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4"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5"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6"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7"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8"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9"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0"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1"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2"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3"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4"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5"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6"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7"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8"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grpSp>
      <p:sp>
        <p:nvSpPr>
          <p:cNvPr id="3" name="Text Placeholder 2"/>
          <p:cNvSpPr>
            <a:spLocks noGrp="1"/>
          </p:cNvSpPr>
          <p:nvPr>
            <p:ph type="body" idx="1"/>
          </p:nvPr>
        </p:nvSpPr>
        <p:spPr>
          <a:xfrm>
            <a:off x="1522413" y="5102525"/>
            <a:ext cx="9143999" cy="1069675"/>
          </a:xfrm>
        </p:spPr>
        <p:txBody>
          <a:bodyPr anchor="t">
            <a:normAutofit/>
          </a:bodyPr>
          <a:lstStyle>
            <a:lvl1pPr marL="0" indent="0">
              <a:spcBef>
                <a:spcPts val="0"/>
              </a:spcBef>
              <a:buNone/>
              <a:defRPr sz="24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9AFE8FB1-0A7A-443E-AAF7-31D4FA1AA312}" type="datetimeFigureOut">
              <a:rPr lang="en-US"/>
              <a:t>4/16/2024</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4058797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p>
            <a:r>
              <a:rPr lang="en-US"/>
              <a:t>Click to edit Master title style</a:t>
            </a:r>
            <a:endParaRPr/>
          </a:p>
        </p:txBody>
      </p:sp>
      <p:grpSp>
        <p:nvGrpSpPr>
          <p:cNvPr id="158" name="line" descr="Line graphic"/>
          <p:cNvGrpSpPr/>
          <p:nvPr/>
        </p:nvGrpSpPr>
        <p:grpSpPr bwMode="invGray">
          <a:xfrm>
            <a:off x="1522413" y="1514475"/>
            <a:ext cx="10569575" cy="64008"/>
            <a:chOff x="1522413" y="1514475"/>
            <a:chExt cx="10569575" cy="64008"/>
          </a:xfrm>
        </p:grpSpPr>
        <p:sp>
          <p:nvSpPr>
            <p:cNvPr id="159"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0"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1"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Content Placeholder 2"/>
          <p:cNvSpPr>
            <a:spLocks noGrp="1"/>
          </p:cNvSpPr>
          <p:nvPr>
            <p:ph sz="half" idx="1"/>
          </p:nvPr>
        </p:nvSpPr>
        <p:spPr>
          <a:xfrm>
            <a:off x="1522413" y="1905000"/>
            <a:ext cx="4419599" cy="4267200"/>
          </a:xfrm>
        </p:spPr>
        <p:txBody>
          <a:bodyPr>
            <a:normAutofit/>
          </a:bodyPr>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46815" y="1905000"/>
            <a:ext cx="4419598" cy="4267200"/>
          </a:xfrm>
        </p:spPr>
        <p:txBody>
          <a:bodyPr>
            <a:normAutofit/>
          </a:bodyPr>
          <a:lstStyle>
            <a:lvl1pPr>
              <a:defRPr sz="2400"/>
            </a:lvl1pPr>
            <a:lvl2pPr>
              <a:defRPr sz="2000"/>
            </a:lvl2pPr>
            <a:lvl3pPr>
              <a:defRPr sz="1800"/>
            </a:lvl3pPr>
            <a:lvl4pPr>
              <a:defRPr sz="1600"/>
            </a:lvl4pPr>
            <a:lvl5pPr>
              <a:defRPr sz="1600"/>
            </a:lvl5pPr>
            <a:lvl6pPr marL="1956816">
              <a:defRPr sz="1600"/>
            </a:lvl6pPr>
            <a:lvl7pPr marL="1956816">
              <a:defRPr sz="1600"/>
            </a:lvl7pPr>
            <a:lvl8pPr marL="1956816">
              <a:defRPr sz="1600" baseline="0"/>
            </a:lvl8pPr>
            <a:lvl9pPr marL="1956816">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9AFE8FB1-0A7A-443E-AAF7-31D4FA1AA312}" type="datetimeFigureOut">
              <a:rPr lang="en-US"/>
              <a:t>4/16/2024</a:t>
            </a:fld>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1683294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lvl1pPr>
              <a:defRPr/>
            </a:lvl1pPr>
          </a:lstStyle>
          <a:p>
            <a:r>
              <a:rPr lang="en-US"/>
              <a:t>Click to edit Master title style</a:t>
            </a:r>
            <a:endParaRPr/>
          </a:p>
        </p:txBody>
      </p:sp>
      <p:grpSp>
        <p:nvGrpSpPr>
          <p:cNvPr id="160" name="line" descr="Line graphic"/>
          <p:cNvGrpSpPr/>
          <p:nvPr/>
        </p:nvGrpSpPr>
        <p:grpSpPr bwMode="invGray">
          <a:xfrm>
            <a:off x="1522413" y="1514475"/>
            <a:ext cx="10569575" cy="64008"/>
            <a:chOff x="1522413" y="1514475"/>
            <a:chExt cx="10569575" cy="64008"/>
          </a:xfrm>
        </p:grpSpPr>
        <p:sp>
          <p:nvSpPr>
            <p:cNvPr id="161" name="Freeform 16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2" name="Freeform 16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3" name="Freeform 16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4"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5"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6"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7"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8"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1"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2"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3"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4"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Text Placeholder 2"/>
          <p:cNvSpPr>
            <a:spLocks noGrp="1"/>
          </p:cNvSpPr>
          <p:nvPr>
            <p:ph type="body" idx="1"/>
          </p:nvPr>
        </p:nvSpPr>
        <p:spPr>
          <a:xfrm>
            <a:off x="1522413" y="1905000"/>
            <a:ext cx="4416552" cy="762000"/>
          </a:xfrm>
        </p:spPr>
        <p:txBody>
          <a:bodyPr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3" y="2819399"/>
            <a:ext cx="4416552" cy="3352801"/>
          </a:xfrm>
        </p:spPr>
        <p:txBody>
          <a:bodyPr/>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0" y="1905000"/>
            <a:ext cx="4416552" cy="762000"/>
          </a:xfrm>
        </p:spPr>
        <p:txBody>
          <a:bodyPr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0" y="2819399"/>
            <a:ext cx="4416552" cy="3352801"/>
          </a:xfrm>
        </p:spPr>
        <p:txBody>
          <a:bodyPr/>
          <a:lstStyle>
            <a:lvl1pPr>
              <a:defRPr sz="2400"/>
            </a:lvl1pPr>
            <a:lvl2pPr>
              <a:defRPr sz="2000"/>
            </a:lvl2pPr>
            <a:lvl3pPr>
              <a:defRPr sz="1800"/>
            </a:lvl3pPr>
            <a:lvl4pPr>
              <a:defRPr sz="1600"/>
            </a:lvl4pPr>
            <a:lvl5pPr marL="1956816">
              <a:defRPr sz="1600"/>
            </a:lvl5pPr>
            <a:lvl6pPr marL="1956816">
              <a:defRPr sz="1600"/>
            </a:lvl6pPr>
            <a:lvl7pPr marL="1956816">
              <a:defRPr sz="1600"/>
            </a:lvl7pPr>
            <a:lvl8pPr marL="1956816">
              <a:defRPr sz="1600"/>
            </a:lvl8pPr>
            <a:lvl9pPr marL="1956816">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a:p>
        </p:txBody>
      </p:sp>
      <p:sp>
        <p:nvSpPr>
          <p:cNvPr id="7" name="Date Placeholder 6"/>
          <p:cNvSpPr>
            <a:spLocks noGrp="1"/>
          </p:cNvSpPr>
          <p:nvPr>
            <p:ph type="dt" sz="half" idx="10"/>
          </p:nvPr>
        </p:nvSpPr>
        <p:spPr/>
        <p:txBody>
          <a:bodyPr/>
          <a:lstStyle/>
          <a:p>
            <a:fld id="{9AFE8FB1-0A7A-443E-AAF7-31D4FA1AA312}" type="datetimeFigureOut">
              <a:rPr lang="en-US"/>
              <a:t>4/16/2024</a:t>
            </a:fld>
            <a:endParaRPr/>
          </a:p>
        </p:txBody>
      </p:sp>
      <p:sp>
        <p:nvSpPr>
          <p:cNvPr id="9" name="Slide Number Placeholder 8"/>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4182491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grpSp>
        <p:nvGrpSpPr>
          <p:cNvPr id="156" name="line" descr="Line graphic"/>
          <p:cNvGrpSpPr/>
          <p:nvPr/>
        </p:nvGrpSpPr>
        <p:grpSpPr bwMode="invGray">
          <a:xfrm>
            <a:off x="1522413" y="1514475"/>
            <a:ext cx="10569575" cy="64008"/>
            <a:chOff x="1522413" y="1514475"/>
            <a:chExt cx="10569575" cy="64008"/>
          </a:xfrm>
        </p:grpSpPr>
        <p:sp>
          <p:nvSpPr>
            <p:cNvPr id="157"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8"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9"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0"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1"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2"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3"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4"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5"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6"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7"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8"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9AFE8FB1-0A7A-443E-AAF7-31D4FA1AA312}" type="datetimeFigureOut">
              <a:rPr lang="en-US"/>
              <a:t>4/16/2024</a:t>
            </a:fld>
            <a:endParaRPr/>
          </a:p>
        </p:txBody>
      </p:sp>
      <p:sp>
        <p:nvSpPr>
          <p:cNvPr id="5" name="Slide Number Placeholder 4"/>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2531561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9AFE8FB1-0A7A-443E-AAF7-31D4FA1AA312}" type="datetimeFigureOut">
              <a:rPr lang="en-US"/>
              <a:t>4/16/2024</a:t>
            </a:fld>
            <a:endParaRPr/>
          </a:p>
        </p:txBody>
      </p:sp>
      <p:sp>
        <p:nvSpPr>
          <p:cNvPr id="4" name="Slide Number Placeholder 3"/>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1405966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nchor="b">
            <a:noAutofit/>
          </a:bodyPr>
          <a:lstStyle>
            <a:lvl1pPr algn="l">
              <a:defRPr sz="3200" b="0"/>
            </a:lvl1pPr>
          </a:lstStyle>
          <a:p>
            <a:r>
              <a:rPr lang="en-US"/>
              <a:t>Click to edit Master title style</a:t>
            </a:r>
            <a:endParaRPr/>
          </a:p>
        </p:txBody>
      </p:sp>
      <p:sp>
        <p:nvSpPr>
          <p:cNvPr id="4" name="Text Placeholder 3"/>
          <p:cNvSpPr>
            <a:spLocks noGrp="1"/>
          </p:cNvSpPr>
          <p:nvPr>
            <p:ph type="body" sz="half" idx="2"/>
          </p:nvPr>
        </p:nvSpPr>
        <p:spPr>
          <a:xfrm>
            <a:off x="1522413" y="3429000"/>
            <a:ext cx="2743200" cy="27432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710022" y="1905000"/>
            <a:ext cx="5669280" cy="4038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grpSp>
        <p:nvGrpSpPr>
          <p:cNvPr id="615" name="frame" descr="Box graphic"/>
          <p:cNvGrpSpPr/>
          <p:nvPr/>
        </p:nvGrpSpPr>
        <p:grpSpPr bwMode="invGray">
          <a:xfrm>
            <a:off x="4417839" y="1630821"/>
            <a:ext cx="6291028" cy="4575885"/>
            <a:chOff x="4417839" y="1630821"/>
            <a:chExt cx="6291028" cy="4575885"/>
          </a:xfrm>
        </p:grpSpPr>
        <p:grpSp>
          <p:nvGrpSpPr>
            <p:cNvPr id="616" name="Group 615"/>
            <p:cNvGrpSpPr/>
            <p:nvPr/>
          </p:nvGrpSpPr>
          <p:grpSpPr bwMode="invGray">
            <a:xfrm>
              <a:off x="5414491" y="1630821"/>
              <a:ext cx="5294376" cy="4114800"/>
              <a:chOff x="3310555" y="716546"/>
              <a:chExt cx="5294376" cy="4114800"/>
            </a:xfrm>
          </p:grpSpPr>
          <p:grpSp>
            <p:nvGrpSpPr>
              <p:cNvPr id="768" name="Group 767"/>
              <p:cNvGrpSpPr/>
              <p:nvPr/>
            </p:nvGrpSpPr>
            <p:grpSpPr bwMode="invGray">
              <a:xfrm flipH="1">
                <a:off x="3310555" y="737968"/>
                <a:ext cx="5294376" cy="54864"/>
                <a:chOff x="1522413" y="1514475"/>
                <a:chExt cx="10569575" cy="64008"/>
              </a:xfrm>
              <a:solidFill>
                <a:schemeClr val="accent1"/>
              </a:solidFill>
            </p:grpSpPr>
            <p:sp>
              <p:nvSpPr>
                <p:cNvPr id="844" name="Freeform 84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5" name="Freeform 84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6" name="Freeform 84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769" name="Group 768"/>
              <p:cNvGrpSpPr/>
              <p:nvPr/>
            </p:nvGrpSpPr>
            <p:grpSpPr bwMode="invGray">
              <a:xfrm rot="16200000" flipH="1">
                <a:off x="6492229" y="2755658"/>
                <a:ext cx="4114800" cy="36576"/>
                <a:chOff x="1522413" y="1514475"/>
                <a:chExt cx="10569575" cy="64008"/>
              </a:xfrm>
              <a:solidFill>
                <a:schemeClr val="accent1"/>
              </a:solidFill>
            </p:grpSpPr>
            <p:sp>
              <p:nvSpPr>
                <p:cNvPr id="770" name="Freeform 76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1" name="Freeform 77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2" name="Freeform 77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nvGrpSpPr>
            <p:cNvPr id="617" name="Group 616"/>
            <p:cNvGrpSpPr/>
            <p:nvPr/>
          </p:nvGrpSpPr>
          <p:grpSpPr bwMode="invGray">
            <a:xfrm rot="10800000">
              <a:off x="4417839" y="2091906"/>
              <a:ext cx="5294376" cy="4114800"/>
              <a:chOff x="3310555" y="716546"/>
              <a:chExt cx="5294376" cy="4114800"/>
            </a:xfrm>
          </p:grpSpPr>
          <p:grpSp>
            <p:nvGrpSpPr>
              <p:cNvPr id="618" name="Group 617"/>
              <p:cNvGrpSpPr/>
              <p:nvPr/>
            </p:nvGrpSpPr>
            <p:grpSpPr bwMode="invGray">
              <a:xfrm flipH="1">
                <a:off x="3310555" y="737968"/>
                <a:ext cx="5294376" cy="54864"/>
                <a:chOff x="1522413" y="1514475"/>
                <a:chExt cx="10569575" cy="64008"/>
              </a:xfrm>
              <a:solidFill>
                <a:schemeClr val="accent1"/>
              </a:solidFill>
            </p:grpSpPr>
            <p:sp>
              <p:nvSpPr>
                <p:cNvPr id="694" name="Freeform 69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5" name="Freeform 69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6" name="Freeform 69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619" name="Group 618"/>
              <p:cNvGrpSpPr/>
              <p:nvPr/>
            </p:nvGrpSpPr>
            <p:grpSpPr bwMode="invGray">
              <a:xfrm rot="16200000" flipH="1">
                <a:off x="6492229" y="2755658"/>
                <a:ext cx="4114800" cy="36576"/>
                <a:chOff x="1522413" y="1514475"/>
                <a:chExt cx="10569575" cy="64008"/>
              </a:xfrm>
              <a:solidFill>
                <a:schemeClr val="accent1"/>
              </a:solidFill>
            </p:grpSpPr>
            <p:sp>
              <p:nvSpPr>
                <p:cNvPr id="620" name="Freeform 61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1" name="Freeform 62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2" name="Freeform 62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9AFE8FB1-0A7A-443E-AAF7-31D4FA1AA312}" type="datetimeFigureOut">
              <a:rPr lang="en-US"/>
              <a:t>4/16/2024</a:t>
            </a:fld>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962116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nchor="b">
            <a:noAutofit/>
          </a:bodyPr>
          <a:lstStyle>
            <a:lvl1pPr algn="l">
              <a:defRPr sz="32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745838" y="1884311"/>
            <a:ext cx="5669280" cy="4041648"/>
          </a:xfrm>
          <a:solidFill>
            <a:schemeClr val="bg1"/>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grpSp>
        <p:nvGrpSpPr>
          <p:cNvPr id="614" name="frame" descr="Box graphic"/>
          <p:cNvGrpSpPr/>
          <p:nvPr/>
        </p:nvGrpSpPr>
        <p:grpSpPr bwMode="invGray">
          <a:xfrm flipH="1">
            <a:off x="1447500" y="1630821"/>
            <a:ext cx="6291028" cy="4575885"/>
            <a:chOff x="4417839" y="1630821"/>
            <a:chExt cx="6291028" cy="4575885"/>
          </a:xfrm>
        </p:grpSpPr>
        <p:grpSp>
          <p:nvGrpSpPr>
            <p:cNvPr id="615" name="Group 614"/>
            <p:cNvGrpSpPr/>
            <p:nvPr/>
          </p:nvGrpSpPr>
          <p:grpSpPr bwMode="invGray">
            <a:xfrm>
              <a:off x="5414491" y="1630821"/>
              <a:ext cx="5294376" cy="4114800"/>
              <a:chOff x="3310555" y="716546"/>
              <a:chExt cx="5294376" cy="4114800"/>
            </a:xfrm>
          </p:grpSpPr>
          <p:grpSp>
            <p:nvGrpSpPr>
              <p:cNvPr id="767" name="Group 766"/>
              <p:cNvGrpSpPr/>
              <p:nvPr/>
            </p:nvGrpSpPr>
            <p:grpSpPr bwMode="invGray">
              <a:xfrm flipH="1">
                <a:off x="3310555" y="737968"/>
                <a:ext cx="5294376" cy="54864"/>
                <a:chOff x="1522413" y="1514475"/>
                <a:chExt cx="10569575" cy="64008"/>
              </a:xfrm>
              <a:solidFill>
                <a:schemeClr val="accent1"/>
              </a:solidFill>
            </p:grpSpPr>
            <p:sp>
              <p:nvSpPr>
                <p:cNvPr id="843" name="Freeform 84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4" name="Freeform 84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5" name="Freeform 84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768" name="Group 767"/>
              <p:cNvGrpSpPr/>
              <p:nvPr/>
            </p:nvGrpSpPr>
            <p:grpSpPr bwMode="invGray">
              <a:xfrm rot="16200000" flipH="1">
                <a:off x="6492229" y="2755658"/>
                <a:ext cx="4114800" cy="36576"/>
                <a:chOff x="1522413" y="1514475"/>
                <a:chExt cx="10569575" cy="64008"/>
              </a:xfrm>
              <a:solidFill>
                <a:schemeClr val="accent1"/>
              </a:solidFill>
            </p:grpSpPr>
            <p:sp>
              <p:nvSpPr>
                <p:cNvPr id="769" name="Freeform 76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0" name="Freeform 76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1" name="Freeform 77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nvGrpSpPr>
            <p:cNvPr id="616" name="Group 615"/>
            <p:cNvGrpSpPr/>
            <p:nvPr/>
          </p:nvGrpSpPr>
          <p:grpSpPr bwMode="invGray">
            <a:xfrm rot="10800000">
              <a:off x="4417839" y="2091906"/>
              <a:ext cx="5294376" cy="4114800"/>
              <a:chOff x="3310555" y="716546"/>
              <a:chExt cx="5294376" cy="4114800"/>
            </a:xfrm>
          </p:grpSpPr>
          <p:grpSp>
            <p:nvGrpSpPr>
              <p:cNvPr id="617" name="Group 616"/>
              <p:cNvGrpSpPr/>
              <p:nvPr/>
            </p:nvGrpSpPr>
            <p:grpSpPr bwMode="invGray">
              <a:xfrm flipH="1">
                <a:off x="3310555" y="737968"/>
                <a:ext cx="5294376" cy="54864"/>
                <a:chOff x="1522413" y="1514475"/>
                <a:chExt cx="10569575" cy="64008"/>
              </a:xfrm>
              <a:solidFill>
                <a:schemeClr val="accent1"/>
              </a:solidFill>
            </p:grpSpPr>
            <p:sp>
              <p:nvSpPr>
                <p:cNvPr id="693" name="Freeform 69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4" name="Freeform 69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5" name="Freeform 69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618" name="Group 617"/>
              <p:cNvGrpSpPr/>
              <p:nvPr/>
            </p:nvGrpSpPr>
            <p:grpSpPr bwMode="invGray">
              <a:xfrm rot="16200000" flipH="1">
                <a:off x="6492229" y="2755658"/>
                <a:ext cx="4114800" cy="36576"/>
                <a:chOff x="1522413" y="1514475"/>
                <a:chExt cx="10569575" cy="64008"/>
              </a:xfrm>
              <a:solidFill>
                <a:schemeClr val="accent1"/>
              </a:solidFill>
            </p:grpSpPr>
            <p:sp>
              <p:nvSpPr>
                <p:cNvPr id="619" name="Freeform 61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0" name="Freeform 61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1" name="Freeform 62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2" name="Freeform 621"/>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3" name="Freeform 622"/>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4" name="Freeform 623"/>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5" name="Freeform 624"/>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6" name="Freeform 625"/>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7" name="Freeform 626"/>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8" name="Freeform 627"/>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9" name="Freeform 628"/>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0" name="Freeform 629"/>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1" name="Freeform 630"/>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2" name="Freeform 631"/>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3" name="Freeform 632"/>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4" name="Freeform 633"/>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5" name="Freeform 634"/>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6" name="Freeform 635"/>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7" name="Freeform 636"/>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8" name="Freeform 637"/>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9" name="Freeform 638"/>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0" name="Freeform 639"/>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1" name="Freeform 640"/>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2" name="Freeform 641"/>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3" name="Freeform 642"/>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4" name="Freeform 643"/>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5" name="Freeform 644"/>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6" name="Freeform 645"/>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7" name="Freeform 646"/>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8" name="Freeform 647"/>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9" name="Freeform 648"/>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0" name="Freeform 649"/>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1" name="Freeform 650"/>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2" name="Freeform 651"/>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3" name="Freeform 652"/>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4" name="Freeform 653"/>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5" name="Freeform 654"/>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6" name="Freeform 655"/>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7" name="Freeform 656"/>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8" name="Freeform 657"/>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9" name="Freeform 658"/>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0" name="Freeform 659"/>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1" name="Freeform 660"/>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2" name="Freeform 661"/>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3" name="Freeform 662"/>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4" name="Freeform 663"/>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5" name="Freeform 664"/>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6" name="Freeform 665"/>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7" name="Freeform 666"/>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8" name="Freeform 667"/>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9" name="Freeform 668"/>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0" name="Freeform 669"/>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1" name="Freeform 670"/>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2" name="Freeform 671"/>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3" name="Freeform 672"/>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4" name="Freeform 673"/>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5" name="Freeform 674"/>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6" name="Freeform 675"/>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7" name="Freeform 676"/>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8" name="Freeform 677"/>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9" name="Freeform 678"/>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0" name="Freeform 679"/>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1" name="Freeform 680"/>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2" name="Freeform 681"/>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3" name="Freeform 682"/>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4" name="Freeform 683"/>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5" name="Freeform 684"/>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6" name="Freeform 685"/>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7" name="Freeform 686"/>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8" name="Freeform 687"/>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9" name="Freeform 688"/>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0" name="Freeform 689"/>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1" name="Freeform 690"/>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2" name="Freeform 691"/>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sp>
        <p:nvSpPr>
          <p:cNvPr id="4" name="Text Placeholder 3"/>
          <p:cNvSpPr>
            <a:spLocks noGrp="1"/>
          </p:cNvSpPr>
          <p:nvPr>
            <p:ph type="body" sz="half" idx="2"/>
          </p:nvPr>
        </p:nvSpPr>
        <p:spPr>
          <a:xfrm>
            <a:off x="7905959" y="3411748"/>
            <a:ext cx="2743200" cy="27432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9AFE8FB1-0A7A-443E-AAF7-31D4FA1AA312}" type="datetimeFigureOut">
              <a:rPr lang="en-US"/>
              <a:t>4/16/2024</a:t>
            </a:fld>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3617694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4" y="274638"/>
            <a:ext cx="9143998" cy="10207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4" y="1905000"/>
            <a:ext cx="9144000"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1"/>
            <a:ext cx="6324599" cy="276226"/>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075612" y="6400801"/>
            <a:ext cx="1243859" cy="276226"/>
          </a:xfrm>
          <a:prstGeom prst="rect">
            <a:avLst/>
          </a:prstGeom>
        </p:spPr>
        <p:txBody>
          <a:bodyPr vert="horz" lIns="91440" tIns="45720" rIns="91440" bIns="45720" rtlCol="0" anchor="ctr"/>
          <a:lstStyle>
            <a:lvl1pPr algn="r">
              <a:defRPr sz="1200">
                <a:solidFill>
                  <a:schemeClr val="tx1">
                    <a:tint val="75000"/>
                  </a:schemeClr>
                </a:solidFill>
              </a:defRPr>
            </a:lvl1pPr>
          </a:lstStyle>
          <a:p>
            <a:fld id="{9AFE8FB1-0A7A-443E-AAF7-31D4FA1AA312}" type="datetimeFigureOut">
              <a:rPr lang="en-US" smtClean="0"/>
              <a:pPr/>
              <a:t>4/16/2024</a:t>
            </a:fld>
            <a:endParaRPr lang="en-US" dirty="0"/>
          </a:p>
        </p:txBody>
      </p:sp>
      <p:sp>
        <p:nvSpPr>
          <p:cNvPr id="6" name="Slide Number Placeholder 5"/>
          <p:cNvSpPr>
            <a:spLocks noGrp="1"/>
          </p:cNvSpPr>
          <p:nvPr>
            <p:ph type="sldNum" sz="quarter" idx="4"/>
          </p:nvPr>
        </p:nvSpPr>
        <p:spPr>
          <a:xfrm>
            <a:off x="9523412" y="6400801"/>
            <a:ext cx="1143002" cy="276226"/>
          </a:xfrm>
          <a:prstGeom prst="rect">
            <a:avLst/>
          </a:prstGeom>
        </p:spPr>
        <p:txBody>
          <a:bodyPr vert="horz" lIns="91440" tIns="45720" rIns="91440" bIns="45720" rtlCol="0" anchor="ctr"/>
          <a:lstStyle>
            <a:lvl1pPr algn="r">
              <a:defRPr sz="1200">
                <a:solidFill>
                  <a:schemeClr val="tx1">
                    <a:tint val="75000"/>
                  </a:schemeClr>
                </a:solidFill>
              </a:defRPr>
            </a:lvl1pPr>
          </a:lstStyle>
          <a:p>
            <a:fld id="{25BA54BD-C84D-46CE-8B72-31BFB26ABA43}" type="slidenum">
              <a:rPr lang="en-US" smtClean="0"/>
              <a:pPr/>
              <a:t>‹#›</a:t>
            </a:fld>
            <a:endParaRPr lang="en-US"/>
          </a:p>
        </p:txBody>
      </p:sp>
    </p:spTree>
    <p:extLst>
      <p:ext uri="{BB962C8B-B14F-4D97-AF65-F5344CB8AC3E}">
        <p14:creationId xmlns:p14="http://schemas.microsoft.com/office/powerpoint/2010/main" val="53563648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576072"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n-lt"/>
          <a:ea typeface="+mn-ea"/>
          <a:cs typeface="+mn-cs"/>
        </a:defRPr>
      </a:lvl2pPr>
      <a:lvl3pPr marL="804672"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n-lt"/>
          <a:ea typeface="+mn-ea"/>
          <a:cs typeface="+mn-cs"/>
        </a:defRPr>
      </a:lvl3pPr>
      <a:lvl4pPr marL="10332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4pPr>
      <a:lvl5pPr marL="12618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4904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6pPr>
      <a:lvl7pPr marL="17190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19476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8pPr>
      <a:lvl9pPr marL="21762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kaggle.com/datasets/ciplab/real-and-fake-face-detection"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0.png"/><Relationship Id="rId2" Type="http://schemas.openxmlformats.org/officeDocument/2006/relationships/hyperlink" Target="https://www.artguru.ai/ai-text-to-image-generator/" TargetMode="External"/><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1.wdp"/><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doi.org/10.1049/iet-ipr.2019.0141"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303212" y="228600"/>
            <a:ext cx="5715000" cy="2133600"/>
          </a:xfrm>
        </p:spPr>
        <p:txBody>
          <a:bodyPr/>
          <a:lstStyle/>
          <a:p>
            <a:r>
              <a:rPr lang="en-US" sz="3600" i="1" dirty="0"/>
              <a:t>Artificial Facial Detection:</a:t>
            </a:r>
            <a:br>
              <a:rPr lang="en-US" sz="3600" i="1" dirty="0"/>
            </a:br>
            <a:r>
              <a:rPr lang="en-US" sz="3000" i="1" dirty="0"/>
              <a:t>Separating Real Faces from the Artificially Generated</a:t>
            </a:r>
          </a:p>
        </p:txBody>
      </p:sp>
      <p:sp>
        <p:nvSpPr>
          <p:cNvPr id="3" name="Subtitle 2"/>
          <p:cNvSpPr>
            <a:spLocks noGrp="1"/>
          </p:cNvSpPr>
          <p:nvPr>
            <p:ph type="subTitle" idx="1"/>
          </p:nvPr>
        </p:nvSpPr>
        <p:spPr>
          <a:xfrm>
            <a:off x="150812" y="6294268"/>
            <a:ext cx="5181599" cy="533400"/>
          </a:xfrm>
        </p:spPr>
        <p:txBody>
          <a:bodyPr>
            <a:normAutofit/>
          </a:bodyPr>
          <a:lstStyle/>
          <a:p>
            <a:r>
              <a:rPr lang="en-US" sz="2000" dirty="0">
                <a:latin typeface="+mj-lt"/>
              </a:rPr>
              <a:t>Udhbhav Gupta &amp; Ante Tonkovic-Capin</a:t>
            </a:r>
          </a:p>
        </p:txBody>
      </p:sp>
      <p:pic>
        <p:nvPicPr>
          <p:cNvPr id="5" name="Picture 4">
            <a:extLst>
              <a:ext uri="{FF2B5EF4-FFF2-40B4-BE49-F238E27FC236}">
                <a16:creationId xmlns:a16="http://schemas.microsoft.com/office/drawing/2014/main" id="{54D971E9-1673-5BE4-2268-542E38BBFED9}"/>
              </a:ext>
            </a:extLst>
          </p:cNvPr>
          <p:cNvPicPr>
            <a:picLocks noChangeAspect="1"/>
          </p:cNvPicPr>
          <p:nvPr/>
        </p:nvPicPr>
        <p:blipFill>
          <a:blip r:embed="rId2"/>
          <a:stretch>
            <a:fillRect/>
          </a:stretch>
        </p:blipFill>
        <p:spPr>
          <a:xfrm>
            <a:off x="6583045" y="228600"/>
            <a:ext cx="5302568" cy="5979493"/>
          </a:xfrm>
          <a:prstGeom prst="rect">
            <a:avLst/>
          </a:prstGeom>
          <a:ln w="25400">
            <a:solidFill>
              <a:schemeClr val="accent1"/>
            </a:solidFill>
          </a:ln>
        </p:spPr>
      </p:pic>
      <p:pic>
        <p:nvPicPr>
          <p:cNvPr id="2050" name="Picture 2" descr="Samsung's new 'deepfake' tech can make Einstein and Mona Lisa come back ...">
            <a:extLst>
              <a:ext uri="{FF2B5EF4-FFF2-40B4-BE49-F238E27FC236}">
                <a16:creationId xmlns:a16="http://schemas.microsoft.com/office/drawing/2014/main" id="{A0CEF52A-EAE7-CAB4-7341-CDE61879594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72" t="19049" r="1483" b="23809"/>
          <a:stretch/>
        </p:blipFill>
        <p:spPr bwMode="auto">
          <a:xfrm>
            <a:off x="227012" y="2819400"/>
            <a:ext cx="6019800" cy="2006600"/>
          </a:xfrm>
          <a:prstGeom prst="rect">
            <a:avLst/>
          </a:prstGeom>
          <a:noFill/>
          <a:ln w="25400">
            <a:solidFill>
              <a:schemeClr val="accent1"/>
            </a:solidFill>
          </a:ln>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AB4C0025-D1CE-D295-AFDB-E9A3949C3D8D}"/>
              </a:ext>
            </a:extLst>
          </p:cNvPr>
          <p:cNvSpPr txBox="1"/>
          <p:nvPr/>
        </p:nvSpPr>
        <p:spPr>
          <a:xfrm>
            <a:off x="150812" y="4876800"/>
            <a:ext cx="5791200" cy="276999"/>
          </a:xfrm>
          <a:prstGeom prst="rect">
            <a:avLst/>
          </a:prstGeom>
          <a:noFill/>
        </p:spPr>
        <p:txBody>
          <a:bodyPr wrap="square">
            <a:spAutoFit/>
          </a:bodyPr>
          <a:lstStyle/>
          <a:p>
            <a:r>
              <a:rPr lang="en-US" sz="1200" dirty="0" err="1">
                <a:latin typeface="Consolas" panose="020B0609020204030204" pitchFamily="49" charset="0"/>
              </a:rPr>
              <a:t>Egor</a:t>
            </a:r>
            <a:r>
              <a:rPr lang="en-US" sz="1200" dirty="0">
                <a:latin typeface="Consolas" panose="020B0609020204030204" pitchFamily="49" charset="0"/>
              </a:rPr>
              <a:t> Zakharov Skolkovo Institute of Science</a:t>
            </a:r>
          </a:p>
        </p:txBody>
      </p:sp>
      <p:sp>
        <p:nvSpPr>
          <p:cNvPr id="11" name="TextBox 10">
            <a:extLst>
              <a:ext uri="{FF2B5EF4-FFF2-40B4-BE49-F238E27FC236}">
                <a16:creationId xmlns:a16="http://schemas.microsoft.com/office/drawing/2014/main" id="{8E49E4A4-2FE5-8085-E12B-CA46C1B6B01E}"/>
              </a:ext>
            </a:extLst>
          </p:cNvPr>
          <p:cNvSpPr txBox="1"/>
          <p:nvPr/>
        </p:nvSpPr>
        <p:spPr>
          <a:xfrm>
            <a:off x="6475412" y="6228565"/>
            <a:ext cx="3200400" cy="276999"/>
          </a:xfrm>
          <a:prstGeom prst="rect">
            <a:avLst/>
          </a:prstGeom>
          <a:noFill/>
        </p:spPr>
        <p:txBody>
          <a:bodyPr wrap="square">
            <a:spAutoFit/>
          </a:bodyPr>
          <a:lstStyle/>
          <a:p>
            <a:r>
              <a:rPr lang="en-US" sz="1200" dirty="0">
                <a:latin typeface="+mj-lt"/>
              </a:rPr>
              <a:t>@julian_ai_art/Instagram</a:t>
            </a:r>
          </a:p>
        </p:txBody>
      </p:sp>
    </p:spTree>
    <p:extLst>
      <p:ext uri="{BB962C8B-B14F-4D97-AF65-F5344CB8AC3E}">
        <p14:creationId xmlns:p14="http://schemas.microsoft.com/office/powerpoint/2010/main" val="192011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Title 12"/>
          <p:cNvSpPr>
            <a:spLocks noGrp="1"/>
          </p:cNvSpPr>
          <p:nvPr>
            <p:ph type="title"/>
          </p:nvPr>
        </p:nvSpPr>
        <p:spPr>
          <a:xfrm>
            <a:off x="1141412" y="21454"/>
            <a:ext cx="10515600" cy="711954"/>
          </a:xfrm>
        </p:spPr>
        <p:txBody>
          <a:bodyPr>
            <a:noAutofit/>
          </a:bodyPr>
          <a:lstStyle/>
          <a:p>
            <a:r>
              <a:rPr lang="en-US" dirty="0"/>
              <a:t>Exploratory Results &amp; Various Approaches</a:t>
            </a:r>
          </a:p>
        </p:txBody>
      </p:sp>
      <p:sp>
        <p:nvSpPr>
          <p:cNvPr id="14" name="Content Placeholder 13"/>
          <p:cNvSpPr>
            <a:spLocks noGrp="1"/>
          </p:cNvSpPr>
          <p:nvPr>
            <p:ph idx="1"/>
          </p:nvPr>
        </p:nvSpPr>
        <p:spPr>
          <a:xfrm>
            <a:off x="493712" y="1050382"/>
            <a:ext cx="10972800" cy="838200"/>
          </a:xfrm>
        </p:spPr>
        <p:txBody>
          <a:bodyPr>
            <a:normAutofit/>
          </a:bodyPr>
          <a:lstStyle/>
          <a:p>
            <a:pPr>
              <a:buFont typeface="Arial" panose="020B0604020202020204" pitchFamily="34" charset="0"/>
              <a:buChar char="•"/>
            </a:pPr>
            <a:r>
              <a:rPr lang="en-US" sz="2200" dirty="0">
                <a:latin typeface="Consolas" panose="020B0609020204030204" pitchFamily="49" charset="0"/>
              </a:rPr>
              <a:t>Initially explored a couple different datasets and models, including pretrained CNNs for classification</a:t>
            </a:r>
          </a:p>
        </p:txBody>
      </p:sp>
      <p:sp>
        <p:nvSpPr>
          <p:cNvPr id="9" name="TextBox 8">
            <a:extLst>
              <a:ext uri="{FF2B5EF4-FFF2-40B4-BE49-F238E27FC236}">
                <a16:creationId xmlns:a16="http://schemas.microsoft.com/office/drawing/2014/main" id="{8B5CAE27-9A10-6293-3AF5-3228290F694C}"/>
              </a:ext>
            </a:extLst>
          </p:cNvPr>
          <p:cNvSpPr txBox="1"/>
          <p:nvPr/>
        </p:nvSpPr>
        <p:spPr>
          <a:xfrm>
            <a:off x="150812" y="6248400"/>
            <a:ext cx="8153400" cy="461665"/>
          </a:xfrm>
          <a:prstGeom prst="rect">
            <a:avLst/>
          </a:prstGeom>
          <a:noFill/>
        </p:spPr>
        <p:txBody>
          <a:bodyPr wrap="square">
            <a:spAutoFit/>
          </a:bodyPr>
          <a:lstStyle/>
          <a:p>
            <a:r>
              <a:rPr lang="en-US" sz="1200" dirty="0">
                <a:latin typeface="Consolas" panose="020B0609020204030204" pitchFamily="49" charset="0"/>
              </a:rPr>
              <a:t>Photoshop Dataset: </a:t>
            </a:r>
            <a:r>
              <a:rPr lang="en-US" sz="1200" dirty="0">
                <a:latin typeface="Consolas" panose="020B0609020204030204" pitchFamily="49" charset="0"/>
                <a:hlinkClick r:id="rId3"/>
              </a:rPr>
              <a:t>https://www.kaggle.com/datasets/ciplab/real-and-fake-face-detection</a:t>
            </a:r>
            <a:r>
              <a:rPr lang="en-US" sz="1200" dirty="0">
                <a:latin typeface="Consolas" panose="020B0609020204030204" pitchFamily="49" charset="0"/>
              </a:rPr>
              <a:t> Computational Intelligence and Photography Lab, Yonsei University</a:t>
            </a:r>
          </a:p>
        </p:txBody>
      </p:sp>
      <p:sp>
        <p:nvSpPr>
          <p:cNvPr id="4" name="TextBox 3">
            <a:extLst>
              <a:ext uri="{FF2B5EF4-FFF2-40B4-BE49-F238E27FC236}">
                <a16:creationId xmlns:a16="http://schemas.microsoft.com/office/drawing/2014/main" id="{3DCE8DB6-F855-1311-3794-2CBBB085C654}"/>
              </a:ext>
            </a:extLst>
          </p:cNvPr>
          <p:cNvSpPr txBox="1"/>
          <p:nvPr/>
        </p:nvSpPr>
        <p:spPr>
          <a:xfrm>
            <a:off x="1293812" y="1828800"/>
            <a:ext cx="9525000" cy="4247317"/>
          </a:xfrm>
          <a:prstGeom prst="rect">
            <a:avLst/>
          </a:prstGeom>
          <a:noFill/>
        </p:spPr>
        <p:txBody>
          <a:bodyPr wrap="square">
            <a:spAutoFit/>
          </a:bodyPr>
          <a:lstStyle/>
          <a:p>
            <a:r>
              <a:rPr lang="en-US" dirty="0">
                <a:latin typeface="+mj-lt"/>
              </a:rPr>
              <a:t>┌────────────┬────────────┬────────┬────────────┬───────────┬──────────┐</a:t>
            </a:r>
          </a:p>
          <a:p>
            <a:r>
              <a:rPr lang="en-US" dirty="0">
                <a:latin typeface="+mj-lt"/>
              </a:rPr>
              <a:t>│      Model │ Parameters │ Epochs │ Learn Rate │   Dataset │ Accuracy │</a:t>
            </a:r>
          </a:p>
          <a:p>
            <a:r>
              <a:rPr lang="en-US" dirty="0">
                <a:latin typeface="+mj-lt"/>
              </a:rPr>
              <a:t>├────────────┼────────────┼────────┼────────────┼───────────┼──────────┤</a:t>
            </a:r>
          </a:p>
          <a:p>
            <a:r>
              <a:rPr lang="en-US" dirty="0">
                <a:latin typeface="+mj-lt"/>
              </a:rPr>
              <a:t>│   vit-l-32 │     306.5M │     20 │       5e-3 │  StyleGAN │   50.18% │</a:t>
            </a:r>
          </a:p>
          <a:p>
            <a:r>
              <a:rPr lang="en-US" dirty="0">
                <a:latin typeface="+mj-lt"/>
              </a:rPr>
              <a:t>│   vit-b-16 │      86.6M │     20 │       1e-2 │ Photoshop │   52.58% │</a:t>
            </a:r>
          </a:p>
          <a:p>
            <a:r>
              <a:rPr lang="en-US" dirty="0">
                <a:latin typeface="+mj-lt"/>
              </a:rPr>
              <a:t>│     ffd-1k │       1.6M │     20 │       3e-4 │ Photoshop │   54.23% │</a:t>
            </a:r>
          </a:p>
          <a:p>
            <a:r>
              <a:rPr lang="en-US" dirty="0">
                <a:latin typeface="+mj-lt"/>
              </a:rPr>
              <a:t>│     ffd-5k │       1.6M │     20 │       3e-4 │  StyleGAN │   77.90% │</a:t>
            </a:r>
          </a:p>
          <a:p>
            <a:r>
              <a:rPr lang="en-US" dirty="0">
                <a:latin typeface="+mj-lt"/>
              </a:rPr>
              <a:t>│     ffd-5k │       1.6M │     80 │       1e-4 │  StyleGAN │   78.70% │</a:t>
            </a:r>
          </a:p>
          <a:p>
            <a:r>
              <a:rPr lang="en-US" dirty="0">
                <a:latin typeface="+mj-lt"/>
              </a:rPr>
              <a:t>│     ffd-5k │       1.6M │     80 │       2e-4 │  StyleGAN │   79.30% │</a:t>
            </a:r>
          </a:p>
          <a:p>
            <a:r>
              <a:rPr lang="en-US" dirty="0">
                <a:latin typeface="+mj-lt"/>
              </a:rPr>
              <a:t>│     ffd-5k │       1.6M │     50 │       3e-4 │  StyleGAN │   80.20% │</a:t>
            </a:r>
          </a:p>
          <a:p>
            <a:r>
              <a:rPr lang="en-US" dirty="0">
                <a:latin typeface="+mj-lt"/>
              </a:rPr>
              <a:t>│    ffd-10k │      11.8M │     50 │       2e-4 │  StyleGAN │   83.30% │</a:t>
            </a:r>
          </a:p>
          <a:p>
            <a:r>
              <a:rPr lang="en-US" dirty="0">
                <a:latin typeface="+mj-lt"/>
              </a:rPr>
              <a:t>│    ffd-50k │      11.8M │     10 │       1e-4 │  StyleGAN │   92.14% │</a:t>
            </a:r>
          </a:p>
          <a:p>
            <a:r>
              <a:rPr lang="en-US" dirty="0">
                <a:latin typeface="+mj-lt"/>
              </a:rPr>
              <a:t>│ ffd+fe-10k │      11.8M │     50 │       2e-4 │  StyleGAN │   78.16% │</a:t>
            </a:r>
          </a:p>
          <a:p>
            <a:r>
              <a:rPr lang="en-US" dirty="0">
                <a:latin typeface="+mj-lt"/>
              </a:rPr>
              <a:t>│ ffd+fe-50k │      11.8M │     10 │       1e-4 │  StyleGAN │   88.50% │</a:t>
            </a:r>
          </a:p>
          <a:p>
            <a:r>
              <a:rPr lang="en-US" dirty="0">
                <a:latin typeface="+mj-lt"/>
              </a:rPr>
              <a:t>└────────────┴────────────┴────────┴────────────┴───────────┴──────────┘</a:t>
            </a:r>
          </a:p>
        </p:txBody>
      </p:sp>
    </p:spTree>
    <p:extLst>
      <p:ext uri="{BB962C8B-B14F-4D97-AF65-F5344CB8AC3E}">
        <p14:creationId xmlns:p14="http://schemas.microsoft.com/office/powerpoint/2010/main" val="3142152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6C823-6941-56B5-A66F-383CB52AB616}"/>
              </a:ext>
            </a:extLst>
          </p:cNvPr>
          <p:cNvSpPr>
            <a:spLocks noGrp="1"/>
          </p:cNvSpPr>
          <p:nvPr>
            <p:ph type="title"/>
          </p:nvPr>
        </p:nvSpPr>
        <p:spPr/>
        <p:txBody>
          <a:bodyPr/>
          <a:lstStyle/>
          <a:p>
            <a:r>
              <a:rPr lang="en-US" dirty="0"/>
              <a:t>Facial Extraction (FE) Impact</a:t>
            </a:r>
          </a:p>
        </p:txBody>
      </p:sp>
      <p:pic>
        <p:nvPicPr>
          <p:cNvPr id="5" name="Picture 4">
            <a:extLst>
              <a:ext uri="{FF2B5EF4-FFF2-40B4-BE49-F238E27FC236}">
                <a16:creationId xmlns:a16="http://schemas.microsoft.com/office/drawing/2014/main" id="{2DA1A116-BF9A-DF4B-A187-874A7A95EB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6913" y="3962400"/>
            <a:ext cx="1625600" cy="1625600"/>
          </a:xfrm>
          <a:prstGeom prst="rect">
            <a:avLst/>
          </a:prstGeom>
        </p:spPr>
      </p:pic>
      <p:sp>
        <p:nvSpPr>
          <p:cNvPr id="6" name="TextBox 5">
            <a:extLst>
              <a:ext uri="{FF2B5EF4-FFF2-40B4-BE49-F238E27FC236}">
                <a16:creationId xmlns:a16="http://schemas.microsoft.com/office/drawing/2014/main" id="{AB1297EF-9034-8F25-B30D-749AB939108F}"/>
              </a:ext>
            </a:extLst>
          </p:cNvPr>
          <p:cNvSpPr txBox="1"/>
          <p:nvPr/>
        </p:nvSpPr>
        <p:spPr>
          <a:xfrm>
            <a:off x="1522414" y="5715000"/>
            <a:ext cx="2666998" cy="674031"/>
          </a:xfrm>
          <a:prstGeom prst="rect">
            <a:avLst/>
          </a:prstGeom>
          <a:noFill/>
        </p:spPr>
        <p:txBody>
          <a:bodyPr wrap="square" rtlCol="0">
            <a:spAutoFit/>
          </a:bodyPr>
          <a:lstStyle/>
          <a:p>
            <a:pPr>
              <a:lnSpc>
                <a:spcPct val="90000"/>
              </a:lnSpc>
            </a:pPr>
            <a:r>
              <a:rPr lang="en-US" sz="1400" dirty="0" err="1">
                <a:latin typeface="+mj-lt"/>
              </a:rPr>
              <a:t>StyleGAN</a:t>
            </a:r>
            <a:r>
              <a:rPr lang="en-US" sz="1400" dirty="0">
                <a:latin typeface="+mj-lt"/>
              </a:rPr>
              <a:t> Generated Face</a:t>
            </a:r>
          </a:p>
          <a:p>
            <a:pPr>
              <a:lnSpc>
                <a:spcPct val="90000"/>
              </a:lnSpc>
            </a:pPr>
            <a:r>
              <a:rPr lang="en-US" sz="1400" dirty="0">
                <a:latin typeface="+mj-lt"/>
              </a:rPr>
              <a:t>Without FE: Real (0.9997)</a:t>
            </a:r>
          </a:p>
          <a:p>
            <a:pPr>
              <a:lnSpc>
                <a:spcPct val="90000"/>
              </a:lnSpc>
            </a:pPr>
            <a:r>
              <a:rPr lang="en-US" sz="1400" dirty="0">
                <a:latin typeface="+mj-lt"/>
              </a:rPr>
              <a:t>With FE: Fake (0.2559)</a:t>
            </a:r>
          </a:p>
        </p:txBody>
      </p:sp>
      <p:pic>
        <p:nvPicPr>
          <p:cNvPr id="8" name="Picture 7">
            <a:extLst>
              <a:ext uri="{FF2B5EF4-FFF2-40B4-BE49-F238E27FC236}">
                <a16:creationId xmlns:a16="http://schemas.microsoft.com/office/drawing/2014/main" id="{3368555C-98FC-E03F-0537-62D6A417BD8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80012" y="3962400"/>
            <a:ext cx="1625600" cy="1625600"/>
          </a:xfrm>
          <a:prstGeom prst="rect">
            <a:avLst/>
          </a:prstGeom>
        </p:spPr>
      </p:pic>
      <p:sp>
        <p:nvSpPr>
          <p:cNvPr id="11" name="TextBox 10">
            <a:extLst>
              <a:ext uri="{FF2B5EF4-FFF2-40B4-BE49-F238E27FC236}">
                <a16:creationId xmlns:a16="http://schemas.microsoft.com/office/drawing/2014/main" id="{E3C0D273-0A1D-F7D4-383C-89C9015D9905}"/>
              </a:ext>
            </a:extLst>
          </p:cNvPr>
          <p:cNvSpPr txBox="1"/>
          <p:nvPr/>
        </p:nvSpPr>
        <p:spPr>
          <a:xfrm>
            <a:off x="4837112" y="5715000"/>
            <a:ext cx="2781300" cy="674031"/>
          </a:xfrm>
          <a:prstGeom prst="rect">
            <a:avLst/>
          </a:prstGeom>
          <a:noFill/>
        </p:spPr>
        <p:txBody>
          <a:bodyPr wrap="square" rtlCol="0">
            <a:spAutoFit/>
          </a:bodyPr>
          <a:lstStyle/>
          <a:p>
            <a:pPr>
              <a:lnSpc>
                <a:spcPct val="90000"/>
              </a:lnSpc>
            </a:pPr>
            <a:r>
              <a:rPr lang="en-US" sz="1400" dirty="0">
                <a:latin typeface="+mj-lt"/>
              </a:rPr>
              <a:t>Photoshop Manipulated Face</a:t>
            </a:r>
          </a:p>
          <a:p>
            <a:pPr>
              <a:lnSpc>
                <a:spcPct val="90000"/>
              </a:lnSpc>
            </a:pPr>
            <a:r>
              <a:rPr lang="en-US" sz="1400" dirty="0">
                <a:latin typeface="+mj-lt"/>
              </a:rPr>
              <a:t>Without FE: Real (0.9846)</a:t>
            </a:r>
          </a:p>
          <a:p>
            <a:pPr>
              <a:lnSpc>
                <a:spcPct val="90000"/>
              </a:lnSpc>
            </a:pPr>
            <a:r>
              <a:rPr lang="en-US" sz="1400" dirty="0">
                <a:latin typeface="+mj-lt"/>
              </a:rPr>
              <a:t>With FE: Fake (0.0265)</a:t>
            </a:r>
          </a:p>
        </p:txBody>
      </p:sp>
      <p:graphicFrame>
        <p:nvGraphicFramePr>
          <p:cNvPr id="12" name="Table 11">
            <a:extLst>
              <a:ext uri="{FF2B5EF4-FFF2-40B4-BE49-F238E27FC236}">
                <a16:creationId xmlns:a16="http://schemas.microsoft.com/office/drawing/2014/main" id="{84F5C0AD-01DF-AA89-7570-2011FCB76375}"/>
              </a:ext>
            </a:extLst>
          </p:cNvPr>
          <p:cNvGraphicFramePr>
            <a:graphicFrameLocks noGrp="1"/>
          </p:cNvGraphicFramePr>
          <p:nvPr>
            <p:extLst>
              <p:ext uri="{D42A27DB-BD31-4B8C-83A1-F6EECF244321}">
                <p14:modId xmlns:p14="http://schemas.microsoft.com/office/powerpoint/2010/main" val="3226039319"/>
              </p:ext>
            </p:extLst>
          </p:nvPr>
        </p:nvGraphicFramePr>
        <p:xfrm>
          <a:off x="2031470" y="1701800"/>
          <a:ext cx="8125884" cy="1854200"/>
        </p:xfrm>
        <a:graphic>
          <a:graphicData uri="http://schemas.openxmlformats.org/drawingml/2006/table">
            <a:tbl>
              <a:tblPr firstRow="1" bandRow="1">
                <a:tableStyleId>{2D5ABB26-0587-4C30-8999-92F81FD0307C}</a:tableStyleId>
              </a:tblPr>
              <a:tblGrid>
                <a:gridCol w="2708628">
                  <a:extLst>
                    <a:ext uri="{9D8B030D-6E8A-4147-A177-3AD203B41FA5}">
                      <a16:colId xmlns:a16="http://schemas.microsoft.com/office/drawing/2014/main" val="2353194709"/>
                    </a:ext>
                  </a:extLst>
                </a:gridCol>
                <a:gridCol w="2708628">
                  <a:extLst>
                    <a:ext uri="{9D8B030D-6E8A-4147-A177-3AD203B41FA5}">
                      <a16:colId xmlns:a16="http://schemas.microsoft.com/office/drawing/2014/main" val="3596539302"/>
                    </a:ext>
                  </a:extLst>
                </a:gridCol>
                <a:gridCol w="2708628">
                  <a:extLst>
                    <a:ext uri="{9D8B030D-6E8A-4147-A177-3AD203B41FA5}">
                      <a16:colId xmlns:a16="http://schemas.microsoft.com/office/drawing/2014/main" val="3426342928"/>
                    </a:ext>
                  </a:extLst>
                </a:gridCol>
              </a:tblGrid>
              <a:tr h="370840">
                <a:tc rowSpan="2">
                  <a:txBody>
                    <a:bodyPr/>
                    <a:lstStyle/>
                    <a:p>
                      <a:pPr algn="ctr"/>
                      <a:r>
                        <a:rPr lang="en-US" dirty="0">
                          <a:latin typeface="+mj-lt"/>
                        </a:rPr>
                        <a:t>Dataset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n-US" dirty="0">
                          <a:latin typeface="+mj-lt"/>
                        </a:rPr>
                        <a:t>Test Accuracy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21364886"/>
                  </a:ext>
                </a:extLst>
              </a:tr>
              <a:tr h="370840">
                <a:tc vMerge="1">
                  <a:txBody>
                    <a:bodyPr/>
                    <a:lstStyle/>
                    <a:p>
                      <a:pPr algn="ctr"/>
                      <a:endParaRPr lang="en-US" dirty="0">
                        <a:latin typeface="+mj-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mj-lt"/>
                        </a:rPr>
                        <a:t>Without FE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mj-lt"/>
                        </a:rPr>
                        <a:t>With FE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0585310"/>
                  </a:ext>
                </a:extLst>
              </a:tr>
              <a:tr h="370840">
                <a:tc>
                  <a:txBody>
                    <a:bodyPr/>
                    <a:lstStyle/>
                    <a:p>
                      <a:pPr algn="ctr"/>
                      <a:r>
                        <a:rPr lang="en-US" dirty="0" err="1">
                          <a:latin typeface="+mj-lt"/>
                        </a:rPr>
                        <a:t>StyleGAN</a:t>
                      </a:r>
                      <a:r>
                        <a:rPr lang="en-US" dirty="0">
                          <a:latin typeface="+mj-lt"/>
                        </a:rPr>
                        <a:t> + Real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mj-lt"/>
                        </a:rPr>
                        <a:t>92.14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mj-lt"/>
                        </a:rPr>
                        <a:t>88.50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54655069"/>
                  </a:ext>
                </a:extLst>
              </a:tr>
              <a:tr h="370840">
                <a:tc>
                  <a:txBody>
                    <a:bodyPr/>
                    <a:lstStyle/>
                    <a:p>
                      <a:pPr algn="ctr"/>
                      <a:r>
                        <a:rPr lang="en-US" dirty="0" err="1">
                          <a:latin typeface="+mj-lt"/>
                        </a:rPr>
                        <a:t>StarGAN</a:t>
                      </a:r>
                      <a:r>
                        <a:rPr lang="en-US" dirty="0">
                          <a:latin typeface="+mj-lt"/>
                        </a:rPr>
                        <a:t> + Real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mj-lt"/>
                        </a:rPr>
                        <a:t>44.77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mj-lt"/>
                          <a:ea typeface="+mn-ea"/>
                          <a:cs typeface="+mn-cs"/>
                        </a:rPr>
                        <a:t>50.11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93783531"/>
                  </a:ext>
                </a:extLst>
              </a:tr>
              <a:tr h="370840">
                <a:tc>
                  <a:txBody>
                    <a:bodyPr/>
                    <a:lstStyle/>
                    <a:p>
                      <a:pPr algn="ctr"/>
                      <a:r>
                        <a:rPr lang="en-US" dirty="0">
                          <a:latin typeface="+mj-lt"/>
                        </a:rPr>
                        <a:t>Photoshop + Real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mj-lt"/>
                        </a:rPr>
                        <a:t>81.07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mj-lt"/>
                        </a:rPr>
                        <a:t>90.68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89006325"/>
                  </a:ext>
                </a:extLst>
              </a:tr>
            </a:tbl>
          </a:graphicData>
        </a:graphic>
      </p:graphicFrame>
    </p:spTree>
    <p:extLst>
      <p:ext uri="{BB962C8B-B14F-4D97-AF65-F5344CB8AC3E}">
        <p14:creationId xmlns:p14="http://schemas.microsoft.com/office/powerpoint/2010/main" val="1606767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429610" y="196757"/>
            <a:ext cx="5867400" cy="1055803"/>
          </a:xfrm>
        </p:spPr>
        <p:txBody>
          <a:bodyPr>
            <a:noAutofit/>
          </a:bodyPr>
          <a:lstStyle/>
          <a:p>
            <a:r>
              <a:rPr lang="en-US" dirty="0"/>
              <a:t>Conclusion</a:t>
            </a:r>
          </a:p>
        </p:txBody>
      </p:sp>
      <p:sp>
        <p:nvSpPr>
          <p:cNvPr id="2" name="Content Placeholder 13">
            <a:extLst>
              <a:ext uri="{FF2B5EF4-FFF2-40B4-BE49-F238E27FC236}">
                <a16:creationId xmlns:a16="http://schemas.microsoft.com/office/drawing/2014/main" id="{F6C2F64B-978F-1DDC-6466-CB0FC7A122C6}"/>
              </a:ext>
            </a:extLst>
          </p:cNvPr>
          <p:cNvSpPr>
            <a:spLocks noGrp="1"/>
          </p:cNvSpPr>
          <p:nvPr>
            <p:ph idx="1"/>
          </p:nvPr>
        </p:nvSpPr>
        <p:spPr>
          <a:xfrm>
            <a:off x="836612" y="1981200"/>
            <a:ext cx="10744200" cy="3733800"/>
          </a:xfrm>
        </p:spPr>
        <p:txBody>
          <a:bodyPr>
            <a:normAutofit fontScale="92500"/>
          </a:bodyPr>
          <a:lstStyle/>
          <a:p>
            <a:pPr>
              <a:buFont typeface="Arial" panose="020B0604020202020204" pitchFamily="34" charset="0"/>
              <a:buChar char="•"/>
            </a:pPr>
            <a:r>
              <a:rPr lang="en-US" sz="2200" dirty="0">
                <a:latin typeface="Consolas" panose="020B0609020204030204" pitchFamily="49" charset="0"/>
              </a:rPr>
              <a:t>MTCNN is one of the most accurate facial detection models. For inference tasks, it is fast, accurate and also identifies facial landmarks</a:t>
            </a:r>
          </a:p>
          <a:p>
            <a:pPr>
              <a:buFont typeface="Arial" panose="020B0604020202020204" pitchFamily="34" charset="0"/>
              <a:buChar char="•"/>
            </a:pPr>
            <a:r>
              <a:rPr lang="en-US" sz="2200" dirty="0">
                <a:latin typeface="Consolas" panose="020B0609020204030204" pitchFamily="49" charset="0"/>
              </a:rPr>
              <a:t>Pre-processing image data with MTCNN for facial extraction provides more reliable results from the CNN classifier and tends to generalizes better</a:t>
            </a:r>
          </a:p>
          <a:p>
            <a:pPr>
              <a:buFont typeface="Arial" panose="020B0604020202020204" pitchFamily="34" charset="0"/>
              <a:buChar char="•"/>
            </a:pPr>
            <a:r>
              <a:rPr lang="en-US" sz="2200" dirty="0">
                <a:latin typeface="Consolas" panose="020B0609020204030204" pitchFamily="49" charset="0"/>
              </a:rPr>
              <a:t>Classifying images as real or AI generated remains a challenge and active area of research, particularly from a generalization perspective</a:t>
            </a:r>
          </a:p>
          <a:p>
            <a:pPr>
              <a:buFont typeface="Arial" panose="020B0604020202020204" pitchFamily="34" charset="0"/>
              <a:buChar char="•"/>
            </a:pPr>
            <a:r>
              <a:rPr lang="en-US" sz="2200" dirty="0">
                <a:latin typeface="Consolas" panose="020B0609020204030204" pitchFamily="49" charset="0"/>
              </a:rPr>
              <a:t>Next Steps</a:t>
            </a:r>
          </a:p>
          <a:p>
            <a:pPr lvl="1">
              <a:buFont typeface="Arial" panose="020B0604020202020204" pitchFamily="34" charset="0"/>
              <a:buChar char="•"/>
            </a:pPr>
            <a:r>
              <a:rPr lang="en-US" sz="1800" dirty="0">
                <a:latin typeface="Consolas" panose="020B0609020204030204" pitchFamily="49" charset="0"/>
              </a:rPr>
              <a:t>Model parameter tuning</a:t>
            </a:r>
          </a:p>
          <a:p>
            <a:pPr lvl="1">
              <a:buFont typeface="Arial" panose="020B0604020202020204" pitchFamily="34" charset="0"/>
              <a:buChar char="•"/>
            </a:pPr>
            <a:r>
              <a:rPr lang="en-US" sz="1800" dirty="0">
                <a:latin typeface="Consolas" panose="020B0609020204030204" pitchFamily="49" charset="0"/>
              </a:rPr>
              <a:t>Model training and performance analysis on heterogenous dataset</a:t>
            </a:r>
          </a:p>
          <a:p>
            <a:pPr lvl="1">
              <a:buFont typeface="Arial" panose="020B0604020202020204" pitchFamily="34" charset="0"/>
              <a:buChar char="•"/>
            </a:pPr>
            <a:endParaRPr lang="en-US" sz="1800" dirty="0">
              <a:latin typeface="Consolas" panose="020B0609020204030204" pitchFamily="49" charset="0"/>
            </a:endParaRPr>
          </a:p>
          <a:p>
            <a:pPr>
              <a:buFont typeface="Arial" panose="020B0604020202020204" pitchFamily="34" charset="0"/>
              <a:buChar char="•"/>
            </a:pPr>
            <a:endParaRPr lang="en-US" sz="2200" dirty="0">
              <a:latin typeface="Consolas" panose="020B0609020204030204" pitchFamily="49" charset="0"/>
            </a:endParaRPr>
          </a:p>
          <a:p>
            <a:pPr>
              <a:buFont typeface="Arial" panose="020B0604020202020204" pitchFamily="34" charset="0"/>
              <a:buChar char="•"/>
            </a:pPr>
            <a:endParaRPr lang="en-US" sz="2200" dirty="0">
              <a:latin typeface="Consolas" panose="020B0609020204030204" pitchFamily="49" charset="0"/>
            </a:endParaRPr>
          </a:p>
          <a:p>
            <a:pPr>
              <a:buFont typeface="Arial" panose="020B0604020202020204" pitchFamily="34" charset="0"/>
              <a:buChar char="•"/>
            </a:pPr>
            <a:endParaRPr lang="en-US" sz="2200" dirty="0">
              <a:latin typeface="Consolas" panose="020B0609020204030204" pitchFamily="49" charset="0"/>
            </a:endParaRPr>
          </a:p>
        </p:txBody>
      </p:sp>
    </p:spTree>
    <p:extLst>
      <p:ext uri="{BB962C8B-B14F-4D97-AF65-F5344CB8AC3E}">
        <p14:creationId xmlns:p14="http://schemas.microsoft.com/office/powerpoint/2010/main" val="2300694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7C5210-CE9D-60BF-A80B-2EC6F439B5F8}"/>
              </a:ext>
            </a:extLst>
          </p:cNvPr>
          <p:cNvSpPr>
            <a:spLocks noGrp="1"/>
          </p:cNvSpPr>
          <p:nvPr>
            <p:ph type="title"/>
          </p:nvPr>
        </p:nvSpPr>
        <p:spPr/>
        <p:txBody>
          <a:bodyPr/>
          <a:lstStyle/>
          <a:p>
            <a:r>
              <a:rPr lang="en-US" dirty="0"/>
              <a:t>Q/A</a:t>
            </a:r>
          </a:p>
        </p:txBody>
      </p:sp>
    </p:spTree>
    <p:extLst>
      <p:ext uri="{BB962C8B-B14F-4D97-AF65-F5344CB8AC3E}">
        <p14:creationId xmlns:p14="http://schemas.microsoft.com/office/powerpoint/2010/main" val="3371477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370012" y="535662"/>
            <a:ext cx="9677400" cy="609600"/>
          </a:xfrm>
        </p:spPr>
        <p:txBody>
          <a:bodyPr>
            <a:normAutofit/>
          </a:bodyPr>
          <a:lstStyle/>
          <a:p>
            <a:r>
              <a:rPr lang="en-US" i="1" dirty="0"/>
              <a:t>Introduction - AI Fueled Arms Race</a:t>
            </a:r>
            <a:endParaRPr lang="en-US" dirty="0"/>
          </a:p>
        </p:txBody>
      </p:sp>
      <p:sp>
        <p:nvSpPr>
          <p:cNvPr id="6" name="TextBox 5">
            <a:extLst>
              <a:ext uri="{FF2B5EF4-FFF2-40B4-BE49-F238E27FC236}">
                <a16:creationId xmlns:a16="http://schemas.microsoft.com/office/drawing/2014/main" id="{C8871B78-04A6-C69F-CBD7-7DD44B0F8DAC}"/>
              </a:ext>
            </a:extLst>
          </p:cNvPr>
          <p:cNvSpPr txBox="1"/>
          <p:nvPr/>
        </p:nvSpPr>
        <p:spPr>
          <a:xfrm>
            <a:off x="531812" y="1828800"/>
            <a:ext cx="11049000" cy="4493538"/>
          </a:xfrm>
          <a:prstGeom prst="rect">
            <a:avLst/>
          </a:prstGeom>
          <a:noFill/>
        </p:spPr>
        <p:txBody>
          <a:bodyPr wrap="square">
            <a:spAutoFit/>
          </a:bodyPr>
          <a:lstStyle/>
          <a:p>
            <a:pPr marL="285750" indent="-285750">
              <a:buFont typeface="Arial" panose="020B0604020202020204" pitchFamily="34" charset="0"/>
              <a:buChar char="•"/>
            </a:pPr>
            <a:r>
              <a:rPr lang="en-US" sz="2200" dirty="0">
                <a:latin typeface="+mj-lt"/>
              </a:rPr>
              <a:t>Technology for creating artificially generated images has become increasingly sophisticated.</a:t>
            </a:r>
          </a:p>
          <a:p>
            <a:endParaRPr lang="en-US" sz="2200" dirty="0">
              <a:latin typeface="+mj-lt"/>
            </a:endParaRPr>
          </a:p>
          <a:p>
            <a:pPr marL="285750" indent="-285750">
              <a:buFont typeface="Arial" panose="020B0604020202020204" pitchFamily="34" charset="0"/>
              <a:buChar char="•"/>
            </a:pPr>
            <a:r>
              <a:rPr lang="en-US" sz="2200" dirty="0">
                <a:latin typeface="+mj-lt"/>
              </a:rPr>
              <a:t>Breakthroughs in artificial generation lead to new efforts to identify and detect forgeries, leading to an arms race in the field between generation and detection techniques</a:t>
            </a:r>
          </a:p>
          <a:p>
            <a:endParaRPr lang="en-US" sz="2200" dirty="0">
              <a:latin typeface="+mj-lt"/>
            </a:endParaRPr>
          </a:p>
          <a:p>
            <a:pPr marL="285750" indent="-285750">
              <a:buFont typeface="Arial" panose="020B0604020202020204" pitchFamily="34" charset="0"/>
              <a:buChar char="•"/>
            </a:pPr>
            <a:r>
              <a:rPr lang="en-US" sz="2200" dirty="0">
                <a:latin typeface="+mj-lt"/>
              </a:rPr>
              <a:t>The potential for malicious use and spreading misinformation is immense</a:t>
            </a:r>
          </a:p>
          <a:p>
            <a:endParaRPr lang="en-US" sz="2200" dirty="0">
              <a:latin typeface="+mj-lt"/>
            </a:endParaRPr>
          </a:p>
          <a:p>
            <a:pPr marL="285750" indent="-285750">
              <a:buFont typeface="Arial" panose="020B0604020202020204" pitchFamily="34" charset="0"/>
              <a:buChar char="•"/>
            </a:pPr>
            <a:r>
              <a:rPr lang="en-US" sz="2200" dirty="0">
                <a:latin typeface="+mj-lt"/>
              </a:rPr>
              <a:t>Our project aims to explore the potential of implementing an AI-generated detection system for facial images using a two-phase pipeline</a:t>
            </a:r>
          </a:p>
        </p:txBody>
      </p:sp>
    </p:spTree>
    <p:extLst>
      <p:ext uri="{BB962C8B-B14F-4D97-AF65-F5344CB8AC3E}">
        <p14:creationId xmlns:p14="http://schemas.microsoft.com/office/powerpoint/2010/main" val="27338275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Title 12"/>
          <p:cNvSpPr>
            <a:spLocks noGrp="1"/>
          </p:cNvSpPr>
          <p:nvPr>
            <p:ph type="title"/>
          </p:nvPr>
        </p:nvSpPr>
        <p:spPr>
          <a:xfrm>
            <a:off x="379412" y="381000"/>
            <a:ext cx="3379500" cy="609600"/>
          </a:xfrm>
        </p:spPr>
        <p:txBody>
          <a:bodyPr>
            <a:normAutofit/>
          </a:bodyPr>
          <a:lstStyle/>
          <a:p>
            <a:r>
              <a:rPr lang="en-US" i="1" dirty="0"/>
              <a:t>Real or Fake?</a:t>
            </a:r>
            <a:endParaRPr lang="en-US" dirty="0"/>
          </a:p>
        </p:txBody>
      </p:sp>
      <p:pic>
        <p:nvPicPr>
          <p:cNvPr id="3" name="Picture 2">
            <a:extLst>
              <a:ext uri="{FF2B5EF4-FFF2-40B4-BE49-F238E27FC236}">
                <a16:creationId xmlns:a16="http://schemas.microsoft.com/office/drawing/2014/main" id="{BF7BB077-6FD7-8666-A088-FB86C4A7F8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3212" y="2690607"/>
            <a:ext cx="3886200" cy="3886200"/>
          </a:xfrm>
          <a:prstGeom prst="rect">
            <a:avLst/>
          </a:prstGeom>
          <a:ln w="28575">
            <a:solidFill>
              <a:schemeClr val="accent1"/>
            </a:solidFill>
          </a:ln>
        </p:spPr>
      </p:pic>
      <p:pic>
        <p:nvPicPr>
          <p:cNvPr id="5" name="Picture 4">
            <a:extLst>
              <a:ext uri="{FF2B5EF4-FFF2-40B4-BE49-F238E27FC236}">
                <a16:creationId xmlns:a16="http://schemas.microsoft.com/office/drawing/2014/main" id="{8FA287B8-8FD8-3253-71B5-2A77D4285E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48913" y="2716500"/>
            <a:ext cx="3836700" cy="3836700"/>
          </a:xfrm>
          <a:prstGeom prst="rect">
            <a:avLst/>
          </a:prstGeom>
          <a:ln w="28575">
            <a:solidFill>
              <a:schemeClr val="accent1"/>
            </a:solidFill>
          </a:ln>
        </p:spPr>
      </p:pic>
      <p:pic>
        <p:nvPicPr>
          <p:cNvPr id="8" name="Picture 7">
            <a:extLst>
              <a:ext uri="{FF2B5EF4-FFF2-40B4-BE49-F238E27FC236}">
                <a16:creationId xmlns:a16="http://schemas.microsoft.com/office/drawing/2014/main" id="{4867E49C-30E7-665D-6D90-357F507AD4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29412" y="228600"/>
            <a:ext cx="3379500" cy="3379500"/>
          </a:xfrm>
          <a:prstGeom prst="rect">
            <a:avLst/>
          </a:prstGeom>
          <a:ln w="28575">
            <a:solidFill>
              <a:schemeClr val="accent1"/>
            </a:solidFill>
          </a:ln>
        </p:spPr>
      </p:pic>
    </p:spTree>
    <p:extLst>
      <p:ext uri="{BB962C8B-B14F-4D97-AF65-F5344CB8AC3E}">
        <p14:creationId xmlns:p14="http://schemas.microsoft.com/office/powerpoint/2010/main" val="25706043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Title 12"/>
          <p:cNvSpPr>
            <a:spLocks noGrp="1"/>
          </p:cNvSpPr>
          <p:nvPr>
            <p:ph type="title"/>
          </p:nvPr>
        </p:nvSpPr>
        <p:spPr>
          <a:xfrm>
            <a:off x="493712" y="176368"/>
            <a:ext cx="11201400" cy="487362"/>
          </a:xfrm>
        </p:spPr>
        <p:txBody>
          <a:bodyPr>
            <a:noAutofit/>
          </a:bodyPr>
          <a:lstStyle/>
          <a:p>
            <a:r>
              <a:rPr lang="en-US" sz="2400" dirty="0"/>
              <a:t>Defining Classification: What does it mean to be a “Real Face”</a:t>
            </a:r>
          </a:p>
        </p:txBody>
      </p:sp>
      <p:sp>
        <p:nvSpPr>
          <p:cNvPr id="14" name="Content Placeholder 13"/>
          <p:cNvSpPr>
            <a:spLocks noGrp="1"/>
          </p:cNvSpPr>
          <p:nvPr>
            <p:ph idx="1"/>
          </p:nvPr>
        </p:nvSpPr>
        <p:spPr>
          <a:xfrm>
            <a:off x="404719" y="838200"/>
            <a:ext cx="11201400" cy="1752600"/>
          </a:xfrm>
        </p:spPr>
        <p:txBody>
          <a:bodyPr>
            <a:normAutofit/>
          </a:bodyPr>
          <a:lstStyle/>
          <a:p>
            <a:pPr marL="0" indent="0">
              <a:buNone/>
            </a:pPr>
            <a:r>
              <a:rPr lang="en-US" sz="2000" dirty="0">
                <a:latin typeface="Consolas" panose="020B0609020204030204" pitchFamily="49" charset="0"/>
              </a:rPr>
              <a:t>The face, as digitally represented, is considered real if it existed physically as a biological human at a moment in time and faithfully depicts the countenance, demeanor and position originally expressed by the digital representation such that the average observer’s prima facie impression closely reflects the reality of the moment captured digitally.</a:t>
            </a:r>
          </a:p>
          <a:p>
            <a:pPr>
              <a:buFont typeface="Arial" panose="020B0604020202020204" pitchFamily="34" charset="0"/>
              <a:buChar char="•"/>
            </a:pPr>
            <a:endParaRPr lang="en-US" sz="2000" dirty="0">
              <a:latin typeface="Consolas" panose="020B0609020204030204" pitchFamily="49" charset="0"/>
            </a:endParaRPr>
          </a:p>
        </p:txBody>
      </p:sp>
      <p:sp>
        <p:nvSpPr>
          <p:cNvPr id="9" name="TextBox 8">
            <a:extLst>
              <a:ext uri="{FF2B5EF4-FFF2-40B4-BE49-F238E27FC236}">
                <a16:creationId xmlns:a16="http://schemas.microsoft.com/office/drawing/2014/main" id="{8B5CAE27-9A10-6293-3AF5-3228290F694C}"/>
              </a:ext>
            </a:extLst>
          </p:cNvPr>
          <p:cNvSpPr txBox="1"/>
          <p:nvPr/>
        </p:nvSpPr>
        <p:spPr>
          <a:xfrm>
            <a:off x="74612" y="6553200"/>
            <a:ext cx="9982200" cy="246221"/>
          </a:xfrm>
          <a:prstGeom prst="rect">
            <a:avLst/>
          </a:prstGeom>
          <a:noFill/>
        </p:spPr>
        <p:txBody>
          <a:bodyPr wrap="square">
            <a:spAutoFit/>
          </a:bodyPr>
          <a:lstStyle/>
          <a:p>
            <a:r>
              <a:rPr lang="en-US" sz="1000" dirty="0">
                <a:latin typeface="+mj-lt"/>
              </a:rPr>
              <a:t>Right image generated using Stable Diffusion model at </a:t>
            </a:r>
            <a:r>
              <a:rPr lang="en-US" sz="1000" dirty="0">
                <a:latin typeface="+mj-lt"/>
                <a:hlinkClick r:id="rId2"/>
              </a:rPr>
              <a:t>https://www.artguru.ai/ai-text-to-image-generator</a:t>
            </a:r>
            <a:r>
              <a:rPr lang="en-US" sz="1000" dirty="0">
                <a:latin typeface="+mj-lt"/>
              </a:rPr>
              <a:t> using left-most image as input</a:t>
            </a:r>
          </a:p>
        </p:txBody>
      </p:sp>
      <p:pic>
        <p:nvPicPr>
          <p:cNvPr id="2" name="Picture 1">
            <a:extLst>
              <a:ext uri="{FF2B5EF4-FFF2-40B4-BE49-F238E27FC236}">
                <a16:creationId xmlns:a16="http://schemas.microsoft.com/office/drawing/2014/main" id="{58173DCF-F87B-FE75-FD05-56A9296288E6}"/>
              </a:ext>
            </a:extLst>
          </p:cNvPr>
          <p:cNvPicPr>
            <a:picLocks noChangeAspect="1"/>
          </p:cNvPicPr>
          <p:nvPr/>
        </p:nvPicPr>
        <p:blipFill>
          <a:blip r:embed="rId3"/>
          <a:stretch>
            <a:fillRect/>
          </a:stretch>
        </p:blipFill>
        <p:spPr>
          <a:xfrm>
            <a:off x="370122" y="2598938"/>
            <a:ext cx="2692306" cy="3608972"/>
          </a:xfrm>
          <a:prstGeom prst="rect">
            <a:avLst/>
          </a:prstGeom>
          <a:ln w="34925">
            <a:solidFill>
              <a:schemeClr val="accent3"/>
            </a:solidFill>
          </a:ln>
        </p:spPr>
      </p:pic>
      <p:pic>
        <p:nvPicPr>
          <p:cNvPr id="6" name="Picture 5">
            <a:extLst>
              <a:ext uri="{FF2B5EF4-FFF2-40B4-BE49-F238E27FC236}">
                <a16:creationId xmlns:a16="http://schemas.microsoft.com/office/drawing/2014/main" id="{9B2D62EF-A4B9-73B5-8645-895047B7ED75}"/>
              </a:ext>
            </a:extLst>
          </p:cNvPr>
          <p:cNvPicPr>
            <a:picLocks noChangeAspect="1"/>
          </p:cNvPicPr>
          <p:nvPr/>
        </p:nvPicPr>
        <p:blipFill>
          <a:blip r:embed="rId4">
            <a:extLst>
              <a:ext uri="{BEBA8EAE-BF5A-486C-A8C5-ECC9F3942E4B}">
                <a14:imgProps xmlns:a14="http://schemas.microsoft.com/office/drawing/2010/main">
                  <a14:imgLayer r:embed="rId5">
                    <a14:imgEffect>
                      <a14:saturation sat="0"/>
                    </a14:imgEffect>
                  </a14:imgLayer>
                </a14:imgProps>
              </a:ext>
            </a:extLst>
          </a:blip>
          <a:stretch>
            <a:fillRect/>
          </a:stretch>
        </p:blipFill>
        <p:spPr>
          <a:xfrm>
            <a:off x="3325907" y="2590800"/>
            <a:ext cx="2692306" cy="3608972"/>
          </a:xfrm>
          <a:prstGeom prst="rect">
            <a:avLst/>
          </a:prstGeom>
          <a:ln w="34925">
            <a:solidFill>
              <a:schemeClr val="accent3"/>
            </a:solidFill>
          </a:ln>
        </p:spPr>
      </p:pic>
      <p:pic>
        <p:nvPicPr>
          <p:cNvPr id="12" name="Picture 11">
            <a:extLst>
              <a:ext uri="{FF2B5EF4-FFF2-40B4-BE49-F238E27FC236}">
                <a16:creationId xmlns:a16="http://schemas.microsoft.com/office/drawing/2014/main" id="{5E113CE3-5E34-FC7D-1AC8-A322F2746A4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58946" y="2589098"/>
            <a:ext cx="2693576" cy="3608972"/>
          </a:xfrm>
          <a:prstGeom prst="rect">
            <a:avLst/>
          </a:prstGeom>
          <a:ln w="31750">
            <a:solidFill>
              <a:schemeClr val="accent5"/>
            </a:solidFill>
          </a:ln>
        </p:spPr>
      </p:pic>
      <p:pic>
        <p:nvPicPr>
          <p:cNvPr id="19" name="Picture 18">
            <a:extLst>
              <a:ext uri="{FF2B5EF4-FFF2-40B4-BE49-F238E27FC236}">
                <a16:creationId xmlns:a16="http://schemas.microsoft.com/office/drawing/2014/main" id="{803F319D-FF3B-A449-8FD5-D6B60016EB3E}"/>
              </a:ext>
            </a:extLst>
          </p:cNvPr>
          <p:cNvPicPr>
            <a:picLocks noChangeAspect="1"/>
          </p:cNvPicPr>
          <p:nvPr/>
        </p:nvPicPr>
        <p:blipFill>
          <a:blip r:embed="rId7">
            <a:biLevel thresh="50000"/>
            <a:extLst>
              <a:ext uri="{BEBA8EAE-BF5A-486C-A8C5-ECC9F3942E4B}">
                <a14:imgProps xmlns:a14="http://schemas.microsoft.com/office/drawing/2010/main">
                  <a14:imgLayer r:embed="rId5">
                    <a14:imgEffect>
                      <a14:colorTemperature colorTemp="7400"/>
                    </a14:imgEffect>
                    <a14:imgEffect>
                      <a14:saturation sat="0"/>
                    </a14:imgEffect>
                  </a14:imgLayer>
                </a14:imgProps>
              </a:ext>
            </a:extLst>
          </a:blip>
          <a:stretch>
            <a:fillRect/>
          </a:stretch>
        </p:blipFill>
        <p:spPr>
          <a:xfrm>
            <a:off x="6297706" y="2589098"/>
            <a:ext cx="2692306" cy="3608972"/>
          </a:xfrm>
          <a:prstGeom prst="rect">
            <a:avLst/>
          </a:prstGeom>
          <a:ln w="34925">
            <a:solidFill>
              <a:schemeClr val="accent2"/>
            </a:solidFill>
          </a:ln>
        </p:spPr>
      </p:pic>
    </p:spTree>
    <p:extLst>
      <p:ext uri="{BB962C8B-B14F-4D97-AF65-F5344CB8AC3E}">
        <p14:creationId xmlns:p14="http://schemas.microsoft.com/office/powerpoint/2010/main" val="860201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A0E6F-54C5-0015-F333-3027D2FB5164}"/>
              </a:ext>
            </a:extLst>
          </p:cNvPr>
          <p:cNvSpPr>
            <a:spLocks noGrp="1"/>
          </p:cNvSpPr>
          <p:nvPr>
            <p:ph type="title"/>
          </p:nvPr>
        </p:nvSpPr>
        <p:spPr/>
        <p:txBody>
          <a:bodyPr/>
          <a:lstStyle/>
          <a:p>
            <a:r>
              <a:rPr lang="en-US" dirty="0"/>
              <a:t>Related Work</a:t>
            </a:r>
          </a:p>
        </p:txBody>
      </p:sp>
      <p:sp>
        <p:nvSpPr>
          <p:cNvPr id="6" name="Content Placeholder 13">
            <a:extLst>
              <a:ext uri="{FF2B5EF4-FFF2-40B4-BE49-F238E27FC236}">
                <a16:creationId xmlns:a16="http://schemas.microsoft.com/office/drawing/2014/main" id="{9FC0A46B-3BA8-B679-5C6F-97A671E8C6EF}"/>
              </a:ext>
            </a:extLst>
          </p:cNvPr>
          <p:cNvSpPr txBox="1">
            <a:spLocks/>
          </p:cNvSpPr>
          <p:nvPr/>
        </p:nvSpPr>
        <p:spPr>
          <a:xfrm>
            <a:off x="1370012" y="1981200"/>
            <a:ext cx="9448800" cy="3733800"/>
          </a:xfrm>
          <a:prstGeom prst="rect">
            <a:avLst/>
          </a:prstGeom>
        </p:spPr>
        <p:txBody>
          <a:bodyPr vert="horz" lIns="91440" tIns="45720" rIns="91440" bIns="45720" rtlCol="0">
            <a:normAutofit/>
          </a:bodyPr>
          <a:lst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548640"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n-lt"/>
                <a:ea typeface="+mn-ea"/>
                <a:cs typeface="+mn-cs"/>
              </a:defRPr>
            </a:lvl2pPr>
            <a:lvl3pPr marL="777240"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n-lt"/>
                <a:ea typeface="+mn-ea"/>
                <a:cs typeface="+mn-cs"/>
              </a:defRPr>
            </a:lvl3pPr>
            <a:lvl4pPr marL="1005840"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4pPr>
            <a:lvl5pPr marL="1234440"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4630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6pPr>
            <a:lvl7pPr marL="16916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7pPr>
            <a:lvl8pPr marL="19202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8pPr>
            <a:lvl9pPr marL="21488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9pPr>
          </a:lstStyle>
          <a:p>
            <a:pPr>
              <a:buFont typeface="Arial" pitchFamily="34" charset="0"/>
              <a:buChar char="•"/>
            </a:pPr>
            <a:r>
              <a:rPr lang="en-US" sz="2200" dirty="0">
                <a:latin typeface="Consolas" panose="020B0609020204030204" pitchFamily="49" charset="0"/>
              </a:rPr>
              <a:t>Image Artifact Based Approaches</a:t>
            </a:r>
          </a:p>
          <a:p>
            <a:pPr lvl="1">
              <a:buFont typeface="Arial" pitchFamily="34" charset="0"/>
              <a:buChar char="•"/>
            </a:pPr>
            <a:r>
              <a:rPr lang="en-US" sz="1800" dirty="0">
                <a:latin typeface="Consolas" panose="020B0609020204030204" pitchFamily="49" charset="0"/>
              </a:rPr>
              <a:t>watermarks, sensor noise patterns, file format compression signals, lens aberrations etc.</a:t>
            </a:r>
          </a:p>
          <a:p>
            <a:pPr>
              <a:buFont typeface="Arial" pitchFamily="34" charset="0"/>
              <a:buChar char="•"/>
            </a:pPr>
            <a:r>
              <a:rPr lang="en-US" sz="2200" dirty="0">
                <a:latin typeface="Consolas" panose="020B0609020204030204" pitchFamily="49" charset="0"/>
              </a:rPr>
              <a:t>Deep CNN models</a:t>
            </a:r>
          </a:p>
          <a:p>
            <a:pPr>
              <a:buFont typeface="Arial" pitchFamily="34" charset="0"/>
              <a:buChar char="•"/>
            </a:pPr>
            <a:r>
              <a:rPr lang="en-US" sz="2200" dirty="0">
                <a:latin typeface="Consolas" panose="020B0609020204030204" pitchFamily="49" charset="0"/>
              </a:rPr>
              <a:t>Color statistics feature set</a:t>
            </a:r>
          </a:p>
          <a:p>
            <a:pPr>
              <a:buFont typeface="Arial" pitchFamily="34" charset="0"/>
              <a:buChar char="•"/>
            </a:pPr>
            <a:r>
              <a:rPr lang="en-US" sz="2200" dirty="0" err="1">
                <a:latin typeface="Consolas" panose="020B0609020204030204" pitchFamily="49" charset="0"/>
              </a:rPr>
              <a:t>DeepFD</a:t>
            </a:r>
            <a:r>
              <a:rPr lang="en-US" sz="2200" dirty="0">
                <a:latin typeface="Consolas" panose="020B0609020204030204" pitchFamily="49" charset="0"/>
              </a:rPr>
              <a:t>: Joint discriminative feature learning with contrastive loss</a:t>
            </a:r>
          </a:p>
          <a:p>
            <a:pPr>
              <a:buFont typeface="Arial" pitchFamily="34" charset="0"/>
              <a:buChar char="•"/>
            </a:pPr>
            <a:endParaRPr lang="en-US" sz="2200" dirty="0">
              <a:latin typeface="Consolas" panose="020B0609020204030204" pitchFamily="49" charset="0"/>
            </a:endParaRPr>
          </a:p>
        </p:txBody>
      </p:sp>
    </p:spTree>
    <p:extLst>
      <p:ext uri="{BB962C8B-B14F-4D97-AF65-F5344CB8AC3E}">
        <p14:creationId xmlns:p14="http://schemas.microsoft.com/office/powerpoint/2010/main" val="1323358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Title 12"/>
          <p:cNvSpPr>
            <a:spLocks noGrp="1"/>
          </p:cNvSpPr>
          <p:nvPr>
            <p:ph type="title"/>
          </p:nvPr>
        </p:nvSpPr>
        <p:spPr>
          <a:xfrm>
            <a:off x="2055812" y="70557"/>
            <a:ext cx="7010399" cy="639762"/>
          </a:xfrm>
        </p:spPr>
        <p:txBody>
          <a:bodyPr>
            <a:noAutofit/>
          </a:bodyPr>
          <a:lstStyle/>
          <a:p>
            <a:r>
              <a:rPr lang="en-US" dirty="0"/>
              <a:t>Facial Detection using MTCNN</a:t>
            </a:r>
          </a:p>
        </p:txBody>
      </p:sp>
      <p:sp>
        <p:nvSpPr>
          <p:cNvPr id="14" name="Content Placeholder 13"/>
          <p:cNvSpPr>
            <a:spLocks noGrp="1"/>
          </p:cNvSpPr>
          <p:nvPr>
            <p:ph idx="1"/>
          </p:nvPr>
        </p:nvSpPr>
        <p:spPr>
          <a:xfrm>
            <a:off x="379412" y="989973"/>
            <a:ext cx="4495800" cy="3733800"/>
          </a:xfrm>
        </p:spPr>
        <p:txBody>
          <a:bodyPr>
            <a:normAutofit fontScale="92500" lnSpcReduction="20000"/>
          </a:bodyPr>
          <a:lstStyle/>
          <a:p>
            <a:pPr>
              <a:buFont typeface="Arial" panose="020B0604020202020204" pitchFamily="34" charset="0"/>
              <a:buChar char="•"/>
            </a:pPr>
            <a:r>
              <a:rPr lang="en-US" sz="2200" dirty="0">
                <a:latin typeface="Consolas" panose="020B0609020204030204" pitchFamily="49" charset="0"/>
              </a:rPr>
              <a:t>Facial detection using Multitask Cascaded Convolutional Networks (MTCNN)</a:t>
            </a:r>
          </a:p>
          <a:p>
            <a:pPr>
              <a:buFont typeface="Arial" panose="020B0604020202020204" pitchFamily="34" charset="0"/>
              <a:buChar char="•"/>
            </a:pPr>
            <a:r>
              <a:rPr lang="en-US" sz="2200" dirty="0">
                <a:latin typeface="Consolas" panose="020B0609020204030204" pitchFamily="49" charset="0"/>
              </a:rPr>
              <a:t>Extract using resultant bounding box and center on features</a:t>
            </a:r>
          </a:p>
          <a:p>
            <a:pPr>
              <a:buFont typeface="Arial" panose="020B0604020202020204" pitchFamily="34" charset="0"/>
              <a:buChar char="•"/>
            </a:pPr>
            <a:r>
              <a:rPr lang="en-US" sz="2200" dirty="0">
                <a:latin typeface="Consolas" panose="020B0609020204030204" pitchFamily="49" charset="0"/>
              </a:rPr>
              <a:t>Resize and normalize as new image for input to CNN</a:t>
            </a:r>
          </a:p>
          <a:p>
            <a:pPr>
              <a:buFont typeface="Arial" panose="020B0604020202020204" pitchFamily="34" charset="0"/>
              <a:buChar char="•"/>
            </a:pPr>
            <a:r>
              <a:rPr lang="en-US" sz="2200" dirty="0">
                <a:latin typeface="Consolas" panose="020B0609020204030204" pitchFamily="49" charset="0"/>
              </a:rPr>
              <a:t>Multitask comes from the cascading architecture with three tasks: Propose, Refine and Output</a:t>
            </a:r>
          </a:p>
          <a:p>
            <a:pPr>
              <a:buFont typeface="Arial" panose="020B0604020202020204" pitchFamily="34" charset="0"/>
              <a:buChar char="•"/>
            </a:pPr>
            <a:endParaRPr lang="en-US" sz="2200" dirty="0">
              <a:latin typeface="Consolas" panose="020B0609020204030204" pitchFamily="49" charset="0"/>
            </a:endParaRPr>
          </a:p>
        </p:txBody>
      </p:sp>
      <p:sp>
        <p:nvSpPr>
          <p:cNvPr id="9" name="TextBox 8">
            <a:extLst>
              <a:ext uri="{FF2B5EF4-FFF2-40B4-BE49-F238E27FC236}">
                <a16:creationId xmlns:a16="http://schemas.microsoft.com/office/drawing/2014/main" id="{8B5CAE27-9A10-6293-3AF5-3228290F694C}"/>
              </a:ext>
            </a:extLst>
          </p:cNvPr>
          <p:cNvSpPr txBox="1"/>
          <p:nvPr/>
        </p:nvSpPr>
        <p:spPr>
          <a:xfrm>
            <a:off x="150812" y="6248400"/>
            <a:ext cx="8153400" cy="461665"/>
          </a:xfrm>
          <a:prstGeom prst="rect">
            <a:avLst/>
          </a:prstGeom>
          <a:noFill/>
        </p:spPr>
        <p:txBody>
          <a:bodyPr wrap="square">
            <a:spAutoFit/>
          </a:bodyPr>
          <a:lstStyle/>
          <a:p>
            <a:r>
              <a:rPr lang="en-US" sz="1200" dirty="0">
                <a:latin typeface="Consolas" panose="020B0609020204030204" pitchFamily="49" charset="0"/>
              </a:rPr>
              <a:t>Zhang, K., Zhang, Z., Li, Z., and </a:t>
            </a:r>
            <a:r>
              <a:rPr lang="en-US" sz="1200" dirty="0" err="1">
                <a:latin typeface="Consolas" panose="020B0609020204030204" pitchFamily="49" charset="0"/>
              </a:rPr>
              <a:t>Qiao</a:t>
            </a:r>
            <a:r>
              <a:rPr lang="en-US" sz="1200" dirty="0">
                <a:latin typeface="Consolas" panose="020B0609020204030204" pitchFamily="49" charset="0"/>
              </a:rPr>
              <a:t>, Y. (2016). Joint face detection and alignment using multitask cascaded convolutional networks. IEEE Signal Processing Letters, 23(10):1499–1503.</a:t>
            </a:r>
          </a:p>
        </p:txBody>
      </p:sp>
      <p:pic>
        <p:nvPicPr>
          <p:cNvPr id="11" name="Picture 10">
            <a:extLst>
              <a:ext uri="{FF2B5EF4-FFF2-40B4-BE49-F238E27FC236}">
                <a16:creationId xmlns:a16="http://schemas.microsoft.com/office/drawing/2014/main" id="{F866E6AB-F99E-C39F-64A8-DC27C915862A}"/>
              </a:ext>
            </a:extLst>
          </p:cNvPr>
          <p:cNvPicPr>
            <a:picLocks noChangeAspect="1"/>
          </p:cNvPicPr>
          <p:nvPr/>
        </p:nvPicPr>
        <p:blipFill>
          <a:blip r:embed="rId2"/>
          <a:stretch>
            <a:fillRect/>
          </a:stretch>
        </p:blipFill>
        <p:spPr>
          <a:xfrm>
            <a:off x="5408612" y="838200"/>
            <a:ext cx="6433287" cy="5130546"/>
          </a:xfrm>
          <a:prstGeom prst="rect">
            <a:avLst/>
          </a:prstGeom>
          <a:ln w="25400">
            <a:solidFill>
              <a:schemeClr val="accent1"/>
            </a:solidFill>
          </a:ln>
        </p:spPr>
      </p:pic>
    </p:spTree>
    <p:extLst>
      <p:ext uri="{BB962C8B-B14F-4D97-AF65-F5344CB8AC3E}">
        <p14:creationId xmlns:p14="http://schemas.microsoft.com/office/powerpoint/2010/main" val="2128536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Title 12"/>
          <p:cNvSpPr>
            <a:spLocks noGrp="1"/>
          </p:cNvSpPr>
          <p:nvPr>
            <p:ph type="title"/>
          </p:nvPr>
        </p:nvSpPr>
        <p:spPr>
          <a:xfrm>
            <a:off x="912812" y="141277"/>
            <a:ext cx="10287000" cy="639762"/>
          </a:xfrm>
        </p:spPr>
        <p:txBody>
          <a:bodyPr>
            <a:noAutofit/>
          </a:bodyPr>
          <a:lstStyle/>
          <a:p>
            <a:r>
              <a:rPr lang="en-US" dirty="0"/>
              <a:t>Facial Detection and Extraction Example</a:t>
            </a:r>
          </a:p>
        </p:txBody>
      </p:sp>
      <p:pic>
        <p:nvPicPr>
          <p:cNvPr id="15" name="Picture 14">
            <a:extLst>
              <a:ext uri="{FF2B5EF4-FFF2-40B4-BE49-F238E27FC236}">
                <a16:creationId xmlns:a16="http://schemas.microsoft.com/office/drawing/2014/main" id="{7CAC1925-14E2-9259-B13B-12FA902BF6A6}"/>
              </a:ext>
            </a:extLst>
          </p:cNvPr>
          <p:cNvPicPr>
            <a:picLocks noChangeAspect="1"/>
          </p:cNvPicPr>
          <p:nvPr/>
        </p:nvPicPr>
        <p:blipFill>
          <a:blip r:embed="rId2"/>
          <a:stretch>
            <a:fillRect/>
          </a:stretch>
        </p:blipFill>
        <p:spPr>
          <a:xfrm>
            <a:off x="6094412" y="1371600"/>
            <a:ext cx="1600200" cy="2000250"/>
          </a:xfrm>
          <a:prstGeom prst="rect">
            <a:avLst/>
          </a:prstGeom>
          <a:ln w="34925">
            <a:solidFill>
              <a:schemeClr val="accent5"/>
            </a:solidFill>
          </a:ln>
        </p:spPr>
      </p:pic>
      <p:pic>
        <p:nvPicPr>
          <p:cNvPr id="3" name="Picture 2">
            <a:extLst>
              <a:ext uri="{FF2B5EF4-FFF2-40B4-BE49-F238E27FC236}">
                <a16:creationId xmlns:a16="http://schemas.microsoft.com/office/drawing/2014/main" id="{ADD612A7-1450-2D53-21B2-F6528F05056D}"/>
              </a:ext>
            </a:extLst>
          </p:cNvPr>
          <p:cNvPicPr>
            <a:picLocks noChangeAspect="1"/>
          </p:cNvPicPr>
          <p:nvPr/>
        </p:nvPicPr>
        <p:blipFill>
          <a:blip r:embed="rId3"/>
          <a:stretch>
            <a:fillRect/>
          </a:stretch>
        </p:blipFill>
        <p:spPr>
          <a:xfrm>
            <a:off x="1612958" y="1371600"/>
            <a:ext cx="3353883" cy="4495800"/>
          </a:xfrm>
          <a:prstGeom prst="rect">
            <a:avLst/>
          </a:prstGeom>
          <a:ln w="34925">
            <a:solidFill>
              <a:schemeClr val="accent1"/>
            </a:solidFill>
          </a:ln>
        </p:spPr>
      </p:pic>
      <p:sp>
        <p:nvSpPr>
          <p:cNvPr id="4" name="Content Placeholder 13">
            <a:extLst>
              <a:ext uri="{FF2B5EF4-FFF2-40B4-BE49-F238E27FC236}">
                <a16:creationId xmlns:a16="http://schemas.microsoft.com/office/drawing/2014/main" id="{F56FB634-DE98-6B72-1E6A-9C58E9AEA3ED}"/>
              </a:ext>
            </a:extLst>
          </p:cNvPr>
          <p:cNvSpPr>
            <a:spLocks noGrp="1"/>
          </p:cNvSpPr>
          <p:nvPr>
            <p:ph idx="1"/>
          </p:nvPr>
        </p:nvSpPr>
        <p:spPr>
          <a:xfrm>
            <a:off x="6049545" y="3695701"/>
            <a:ext cx="5759867" cy="1562099"/>
          </a:xfrm>
        </p:spPr>
        <p:txBody>
          <a:bodyPr>
            <a:normAutofit/>
          </a:bodyPr>
          <a:lstStyle/>
          <a:p>
            <a:pPr marL="0" indent="0">
              <a:buNone/>
            </a:pPr>
            <a:r>
              <a:rPr lang="en-US" sz="2200" dirty="0">
                <a:latin typeface="Consolas" panose="020B0609020204030204" pitchFamily="49" charset="0"/>
              </a:rPr>
              <a:t>Highest probability beyond specified threshold chosen as facial feature, extracted, resized, post-processed and normalized prior to input to CNN</a:t>
            </a:r>
          </a:p>
        </p:txBody>
      </p:sp>
      <p:cxnSp>
        <p:nvCxnSpPr>
          <p:cNvPr id="5" name="Straight Arrow Connector 4">
            <a:extLst>
              <a:ext uri="{FF2B5EF4-FFF2-40B4-BE49-F238E27FC236}">
                <a16:creationId xmlns:a16="http://schemas.microsoft.com/office/drawing/2014/main" id="{73613D19-374F-790C-90FD-158245924BE9}"/>
              </a:ext>
            </a:extLst>
          </p:cNvPr>
          <p:cNvCxnSpPr>
            <a:cxnSpLocks/>
            <a:stCxn id="10" idx="3"/>
            <a:endCxn id="15" idx="1"/>
          </p:cNvCxnSpPr>
          <p:nvPr/>
        </p:nvCxnSpPr>
        <p:spPr>
          <a:xfrm flipV="1">
            <a:off x="3214239" y="2371725"/>
            <a:ext cx="2880173" cy="790575"/>
          </a:xfrm>
          <a:prstGeom prst="straightConnector1">
            <a:avLst/>
          </a:prstGeom>
          <a:ln w="38100">
            <a:solidFill>
              <a:schemeClr val="accent5"/>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48A1CFA4-3BF7-453F-D7F6-5109110E3B14}"/>
              </a:ext>
            </a:extLst>
          </p:cNvPr>
          <p:cNvSpPr/>
          <p:nvPr/>
        </p:nvSpPr>
        <p:spPr>
          <a:xfrm>
            <a:off x="1854857" y="2438400"/>
            <a:ext cx="1359382" cy="1447800"/>
          </a:xfrm>
          <a:prstGeom prst="rect">
            <a:avLst/>
          </a:prstGeom>
          <a:noFill/>
          <a:ln w="3810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31">
            <a:extLst>
              <a:ext uri="{FF2B5EF4-FFF2-40B4-BE49-F238E27FC236}">
                <a16:creationId xmlns:a16="http://schemas.microsoft.com/office/drawing/2014/main" id="{66480F30-D57D-FD6F-4058-23361B67CC63}"/>
              </a:ext>
            </a:extLst>
          </p:cNvPr>
          <p:cNvPicPr>
            <a:picLocks noChangeAspect="1"/>
          </p:cNvPicPr>
          <p:nvPr/>
        </p:nvPicPr>
        <p:blipFill>
          <a:blip r:embed="rId4"/>
          <a:stretch>
            <a:fillRect/>
          </a:stretch>
        </p:blipFill>
        <p:spPr>
          <a:xfrm>
            <a:off x="9675706" y="1379921"/>
            <a:ext cx="1555742" cy="2000250"/>
          </a:xfrm>
          <a:prstGeom prst="rect">
            <a:avLst/>
          </a:prstGeom>
          <a:ln w="34925">
            <a:solidFill>
              <a:schemeClr val="accent3"/>
            </a:solidFill>
          </a:ln>
        </p:spPr>
      </p:pic>
      <p:cxnSp>
        <p:nvCxnSpPr>
          <p:cNvPr id="33" name="Straight Arrow Connector 32">
            <a:extLst>
              <a:ext uri="{FF2B5EF4-FFF2-40B4-BE49-F238E27FC236}">
                <a16:creationId xmlns:a16="http://schemas.microsoft.com/office/drawing/2014/main" id="{023D8731-3077-3C46-FCDE-000FA6721138}"/>
              </a:ext>
            </a:extLst>
          </p:cNvPr>
          <p:cNvCxnSpPr>
            <a:cxnSpLocks/>
          </p:cNvCxnSpPr>
          <p:nvPr/>
        </p:nvCxnSpPr>
        <p:spPr>
          <a:xfrm>
            <a:off x="7725685" y="2362200"/>
            <a:ext cx="1905000" cy="0"/>
          </a:xfrm>
          <a:prstGeom prst="straightConnector1">
            <a:avLst/>
          </a:prstGeom>
          <a:ln w="38100">
            <a:solidFill>
              <a:schemeClr val="accent3"/>
            </a:solidFill>
            <a:miter lim="8000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3270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Title 12"/>
          <p:cNvSpPr>
            <a:spLocks noGrp="1"/>
          </p:cNvSpPr>
          <p:nvPr>
            <p:ph type="title"/>
          </p:nvPr>
        </p:nvSpPr>
        <p:spPr>
          <a:xfrm>
            <a:off x="836612" y="42809"/>
            <a:ext cx="7010399" cy="639762"/>
          </a:xfrm>
        </p:spPr>
        <p:txBody>
          <a:bodyPr>
            <a:noAutofit/>
          </a:bodyPr>
          <a:lstStyle/>
          <a:p>
            <a:r>
              <a:rPr lang="en-US" dirty="0"/>
              <a:t>CNN Binary Classifier</a:t>
            </a:r>
          </a:p>
        </p:txBody>
      </p:sp>
      <p:sp>
        <p:nvSpPr>
          <p:cNvPr id="14" name="Content Placeholder 13"/>
          <p:cNvSpPr>
            <a:spLocks noGrp="1"/>
          </p:cNvSpPr>
          <p:nvPr>
            <p:ph idx="1"/>
          </p:nvPr>
        </p:nvSpPr>
        <p:spPr>
          <a:xfrm>
            <a:off x="379412" y="990600"/>
            <a:ext cx="10515600" cy="2197854"/>
          </a:xfrm>
        </p:spPr>
        <p:txBody>
          <a:bodyPr>
            <a:normAutofit/>
          </a:bodyPr>
          <a:lstStyle/>
          <a:p>
            <a:pPr>
              <a:buFont typeface="Arial" panose="020B0604020202020204" pitchFamily="34" charset="0"/>
              <a:buChar char="•"/>
            </a:pPr>
            <a:r>
              <a:rPr lang="en-US" sz="2200" dirty="0">
                <a:latin typeface="Consolas" panose="020B0609020204030204" pitchFamily="49" charset="0"/>
              </a:rPr>
              <a:t>Used dataset comprising 70,000 real faces from Flickr and 70,000 fake faces generated from the StyleGAN model, originally collected and provided by Nvidia</a:t>
            </a:r>
          </a:p>
          <a:p>
            <a:pPr>
              <a:buFont typeface="Arial" panose="020B0604020202020204" pitchFamily="34" charset="0"/>
              <a:buChar char="•"/>
            </a:pPr>
            <a:r>
              <a:rPr lang="en-US" sz="2200" dirty="0">
                <a:latin typeface="Consolas" panose="020B0609020204030204" pitchFamily="49" charset="0"/>
              </a:rPr>
              <a:t>Facial image extracted from phase 1 passed through CNN comprised of two convolutional layers and two fully connected ones yielding output for binary classification</a:t>
            </a:r>
          </a:p>
        </p:txBody>
      </p:sp>
      <p:sp>
        <p:nvSpPr>
          <p:cNvPr id="9" name="TextBox 8">
            <a:extLst>
              <a:ext uri="{FF2B5EF4-FFF2-40B4-BE49-F238E27FC236}">
                <a16:creationId xmlns:a16="http://schemas.microsoft.com/office/drawing/2014/main" id="{8B5CAE27-9A10-6293-3AF5-3228290F694C}"/>
              </a:ext>
            </a:extLst>
          </p:cNvPr>
          <p:cNvSpPr txBox="1"/>
          <p:nvPr/>
        </p:nvSpPr>
        <p:spPr>
          <a:xfrm>
            <a:off x="150812" y="6248400"/>
            <a:ext cx="8153400" cy="276999"/>
          </a:xfrm>
          <a:prstGeom prst="rect">
            <a:avLst/>
          </a:prstGeom>
          <a:noFill/>
        </p:spPr>
        <p:txBody>
          <a:bodyPr wrap="square">
            <a:spAutoFit/>
          </a:bodyPr>
          <a:lstStyle/>
          <a:p>
            <a:r>
              <a:rPr lang="en-US" sz="1200" dirty="0">
                <a:latin typeface="Consolas" panose="020B0609020204030204" pitchFamily="49" charset="0"/>
              </a:rPr>
              <a:t>https://www.kaggle.com/datasets/xhlulu/140k-real-and-fake-faces</a:t>
            </a:r>
          </a:p>
        </p:txBody>
      </p:sp>
      <p:pic>
        <p:nvPicPr>
          <p:cNvPr id="2" name="Picture 1">
            <a:extLst>
              <a:ext uri="{FF2B5EF4-FFF2-40B4-BE49-F238E27FC236}">
                <a16:creationId xmlns:a16="http://schemas.microsoft.com/office/drawing/2014/main" id="{4DACE27C-9147-DE56-CAB3-0C493DF2632B}"/>
              </a:ext>
            </a:extLst>
          </p:cNvPr>
          <p:cNvPicPr>
            <a:picLocks noChangeAspect="1"/>
          </p:cNvPicPr>
          <p:nvPr/>
        </p:nvPicPr>
        <p:blipFill>
          <a:blip r:embed="rId2"/>
          <a:stretch>
            <a:fillRect/>
          </a:stretch>
        </p:blipFill>
        <p:spPr>
          <a:xfrm>
            <a:off x="227012" y="3657600"/>
            <a:ext cx="11734800" cy="1334980"/>
          </a:xfrm>
          <a:prstGeom prst="rect">
            <a:avLst/>
          </a:prstGeom>
          <a:ln w="25400">
            <a:solidFill>
              <a:schemeClr val="accent1"/>
            </a:solidFill>
          </a:ln>
        </p:spPr>
      </p:pic>
    </p:spTree>
    <p:extLst>
      <p:ext uri="{BB962C8B-B14F-4D97-AF65-F5344CB8AC3E}">
        <p14:creationId xmlns:p14="http://schemas.microsoft.com/office/powerpoint/2010/main" val="3048861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Title 12"/>
          <p:cNvSpPr>
            <a:spLocks noGrp="1"/>
          </p:cNvSpPr>
          <p:nvPr>
            <p:ph type="title"/>
          </p:nvPr>
        </p:nvSpPr>
        <p:spPr>
          <a:xfrm>
            <a:off x="429610" y="196757"/>
            <a:ext cx="5867400" cy="1055803"/>
          </a:xfrm>
        </p:spPr>
        <p:txBody>
          <a:bodyPr>
            <a:noAutofit/>
          </a:bodyPr>
          <a:lstStyle/>
          <a:p>
            <a:r>
              <a:rPr lang="en-US" dirty="0"/>
              <a:t>Best Results &amp; Model Pipeline to Date:</a:t>
            </a:r>
          </a:p>
        </p:txBody>
      </p:sp>
      <p:sp>
        <p:nvSpPr>
          <p:cNvPr id="10" name="TextBox 9">
            <a:extLst>
              <a:ext uri="{FF2B5EF4-FFF2-40B4-BE49-F238E27FC236}">
                <a16:creationId xmlns:a16="http://schemas.microsoft.com/office/drawing/2014/main" id="{852A0CE9-6EF2-B753-293E-103F7573C9BC}"/>
              </a:ext>
            </a:extLst>
          </p:cNvPr>
          <p:cNvSpPr txBox="1"/>
          <p:nvPr/>
        </p:nvSpPr>
        <p:spPr>
          <a:xfrm>
            <a:off x="7323969" y="744644"/>
            <a:ext cx="1746115" cy="433965"/>
          </a:xfrm>
          <a:custGeom>
            <a:avLst/>
            <a:gdLst>
              <a:gd name="connsiteX0" fmla="*/ 0 w 1746115"/>
              <a:gd name="connsiteY0" fmla="*/ 0 h 433965"/>
              <a:gd name="connsiteX1" fmla="*/ 599499 w 1746115"/>
              <a:gd name="connsiteY1" fmla="*/ 0 h 433965"/>
              <a:gd name="connsiteX2" fmla="*/ 1164077 w 1746115"/>
              <a:gd name="connsiteY2" fmla="*/ 0 h 433965"/>
              <a:gd name="connsiteX3" fmla="*/ 1746115 w 1746115"/>
              <a:gd name="connsiteY3" fmla="*/ 0 h 433965"/>
              <a:gd name="connsiteX4" fmla="*/ 1746115 w 1746115"/>
              <a:gd name="connsiteY4" fmla="*/ 433965 h 433965"/>
              <a:gd name="connsiteX5" fmla="*/ 1164077 w 1746115"/>
              <a:gd name="connsiteY5" fmla="*/ 433965 h 433965"/>
              <a:gd name="connsiteX6" fmla="*/ 634422 w 1746115"/>
              <a:gd name="connsiteY6" fmla="*/ 433965 h 433965"/>
              <a:gd name="connsiteX7" fmla="*/ 0 w 1746115"/>
              <a:gd name="connsiteY7" fmla="*/ 433965 h 433965"/>
              <a:gd name="connsiteX8" fmla="*/ 0 w 1746115"/>
              <a:gd name="connsiteY8" fmla="*/ 0 h 4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6115" h="433965" extrusionOk="0">
                <a:moveTo>
                  <a:pt x="0" y="0"/>
                </a:moveTo>
                <a:cubicBezTo>
                  <a:pt x="137156" y="-36396"/>
                  <a:pt x="347274" y="4489"/>
                  <a:pt x="599499" y="0"/>
                </a:cubicBezTo>
                <a:cubicBezTo>
                  <a:pt x="851724" y="-4489"/>
                  <a:pt x="1006193" y="7125"/>
                  <a:pt x="1164077" y="0"/>
                </a:cubicBezTo>
                <a:cubicBezTo>
                  <a:pt x="1321961" y="-7125"/>
                  <a:pt x="1573259" y="39706"/>
                  <a:pt x="1746115" y="0"/>
                </a:cubicBezTo>
                <a:cubicBezTo>
                  <a:pt x="1764440" y="212470"/>
                  <a:pt x="1706759" y="344380"/>
                  <a:pt x="1746115" y="433965"/>
                </a:cubicBezTo>
                <a:cubicBezTo>
                  <a:pt x="1613370" y="449526"/>
                  <a:pt x="1336673" y="420850"/>
                  <a:pt x="1164077" y="433965"/>
                </a:cubicBezTo>
                <a:cubicBezTo>
                  <a:pt x="991481" y="447080"/>
                  <a:pt x="869650" y="424107"/>
                  <a:pt x="634422" y="433965"/>
                </a:cubicBezTo>
                <a:cubicBezTo>
                  <a:pt x="399195" y="443823"/>
                  <a:pt x="237041" y="361461"/>
                  <a:pt x="0" y="433965"/>
                </a:cubicBezTo>
                <a:cubicBezTo>
                  <a:pt x="-32944" y="318458"/>
                  <a:pt x="8308" y="139436"/>
                  <a:pt x="0" y="0"/>
                </a:cubicBezTo>
                <a:close/>
              </a:path>
            </a:pathLst>
          </a:custGeom>
          <a:noFill/>
          <a:ln w="31750">
            <a:solidFill>
              <a:schemeClr val="accent2"/>
            </a:solidFill>
            <a:extLst>
              <a:ext uri="{C807C97D-BFC1-408E-A445-0C87EB9F89A2}">
                <ask:lineSketchStyleProps xmlns:ask="http://schemas.microsoft.com/office/drawing/2018/sketchyshapes" sd="658141989">
                  <a:prstGeom prst="rect">
                    <a:avLst/>
                  </a:prstGeom>
                  <ask:type>
                    <ask:lineSketchScribble/>
                  </ask:type>
                </ask:lineSketchStyleProps>
              </a:ext>
            </a:extLst>
          </a:ln>
        </p:spPr>
        <p:style>
          <a:lnRef idx="2">
            <a:schemeClr val="dk1"/>
          </a:lnRef>
          <a:fillRef idx="1">
            <a:schemeClr val="lt1"/>
          </a:fillRef>
          <a:effectRef idx="0">
            <a:schemeClr val="dk1"/>
          </a:effectRef>
          <a:fontRef idx="minor">
            <a:schemeClr val="dk1"/>
          </a:fontRef>
        </p:style>
        <p:txBody>
          <a:bodyPr wrap="square" tIns="91440" bIns="91440" rtlCol="0">
            <a:spAutoFit/>
          </a:bodyPr>
          <a:lstStyle/>
          <a:p>
            <a:pPr algn="ctr">
              <a:lnSpc>
                <a:spcPct val="90000"/>
              </a:lnSpc>
            </a:pPr>
            <a:r>
              <a:rPr lang="en-US" dirty="0">
                <a:solidFill>
                  <a:schemeClr val="tx1"/>
                </a:solidFill>
                <a:latin typeface="+mj-lt"/>
              </a:rPr>
              <a:t>Image</a:t>
            </a:r>
          </a:p>
        </p:txBody>
      </p:sp>
      <p:sp>
        <p:nvSpPr>
          <p:cNvPr id="11" name="TextBox 10">
            <a:extLst>
              <a:ext uri="{FF2B5EF4-FFF2-40B4-BE49-F238E27FC236}">
                <a16:creationId xmlns:a16="http://schemas.microsoft.com/office/drawing/2014/main" id="{EA3E677A-D648-81B0-A80A-A187C70686E9}"/>
              </a:ext>
            </a:extLst>
          </p:cNvPr>
          <p:cNvSpPr txBox="1"/>
          <p:nvPr/>
        </p:nvSpPr>
        <p:spPr>
          <a:xfrm>
            <a:off x="5266569" y="1785880"/>
            <a:ext cx="5737256" cy="627864"/>
          </a:xfrm>
          <a:custGeom>
            <a:avLst/>
            <a:gdLst>
              <a:gd name="connsiteX0" fmla="*/ 0 w 5737256"/>
              <a:gd name="connsiteY0" fmla="*/ 0 h 627864"/>
              <a:gd name="connsiteX1" fmla="*/ 631098 w 5737256"/>
              <a:gd name="connsiteY1" fmla="*/ 0 h 627864"/>
              <a:gd name="connsiteX2" fmla="*/ 1147451 w 5737256"/>
              <a:gd name="connsiteY2" fmla="*/ 0 h 627864"/>
              <a:gd name="connsiteX3" fmla="*/ 1549059 w 5737256"/>
              <a:gd name="connsiteY3" fmla="*/ 0 h 627864"/>
              <a:gd name="connsiteX4" fmla="*/ 2180157 w 5737256"/>
              <a:gd name="connsiteY4" fmla="*/ 0 h 627864"/>
              <a:gd name="connsiteX5" fmla="*/ 2696510 w 5737256"/>
              <a:gd name="connsiteY5" fmla="*/ 0 h 627864"/>
              <a:gd name="connsiteX6" fmla="*/ 3212863 w 5737256"/>
              <a:gd name="connsiteY6" fmla="*/ 0 h 627864"/>
              <a:gd name="connsiteX7" fmla="*/ 3671844 w 5737256"/>
              <a:gd name="connsiteY7" fmla="*/ 0 h 627864"/>
              <a:gd name="connsiteX8" fmla="*/ 4188197 w 5737256"/>
              <a:gd name="connsiteY8" fmla="*/ 0 h 627864"/>
              <a:gd name="connsiteX9" fmla="*/ 4819295 w 5737256"/>
              <a:gd name="connsiteY9" fmla="*/ 0 h 627864"/>
              <a:gd name="connsiteX10" fmla="*/ 5737256 w 5737256"/>
              <a:gd name="connsiteY10" fmla="*/ 0 h 627864"/>
              <a:gd name="connsiteX11" fmla="*/ 5737256 w 5737256"/>
              <a:gd name="connsiteY11" fmla="*/ 326489 h 627864"/>
              <a:gd name="connsiteX12" fmla="*/ 5737256 w 5737256"/>
              <a:gd name="connsiteY12" fmla="*/ 627864 h 627864"/>
              <a:gd name="connsiteX13" fmla="*/ 5335648 w 5737256"/>
              <a:gd name="connsiteY13" fmla="*/ 627864 h 627864"/>
              <a:gd name="connsiteX14" fmla="*/ 4704550 w 5737256"/>
              <a:gd name="connsiteY14" fmla="*/ 627864 h 627864"/>
              <a:gd name="connsiteX15" fmla="*/ 4245569 w 5737256"/>
              <a:gd name="connsiteY15" fmla="*/ 627864 h 627864"/>
              <a:gd name="connsiteX16" fmla="*/ 3843962 w 5737256"/>
              <a:gd name="connsiteY16" fmla="*/ 627864 h 627864"/>
              <a:gd name="connsiteX17" fmla="*/ 3270236 w 5737256"/>
              <a:gd name="connsiteY17" fmla="*/ 627864 h 627864"/>
              <a:gd name="connsiteX18" fmla="*/ 2811255 w 5737256"/>
              <a:gd name="connsiteY18" fmla="*/ 627864 h 627864"/>
              <a:gd name="connsiteX19" fmla="*/ 2180157 w 5737256"/>
              <a:gd name="connsiteY19" fmla="*/ 627864 h 627864"/>
              <a:gd name="connsiteX20" fmla="*/ 1721177 w 5737256"/>
              <a:gd name="connsiteY20" fmla="*/ 627864 h 627864"/>
              <a:gd name="connsiteX21" fmla="*/ 1204824 w 5737256"/>
              <a:gd name="connsiteY21" fmla="*/ 627864 h 627864"/>
              <a:gd name="connsiteX22" fmla="*/ 516353 w 5737256"/>
              <a:gd name="connsiteY22" fmla="*/ 627864 h 627864"/>
              <a:gd name="connsiteX23" fmla="*/ 0 w 5737256"/>
              <a:gd name="connsiteY23" fmla="*/ 627864 h 627864"/>
              <a:gd name="connsiteX24" fmla="*/ 0 w 5737256"/>
              <a:gd name="connsiteY24" fmla="*/ 313932 h 627864"/>
              <a:gd name="connsiteX25" fmla="*/ 0 w 5737256"/>
              <a:gd name="connsiteY25" fmla="*/ 0 h 627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737256" h="627864" extrusionOk="0">
                <a:moveTo>
                  <a:pt x="0" y="0"/>
                </a:moveTo>
                <a:cubicBezTo>
                  <a:pt x="274287" y="-11302"/>
                  <a:pt x="470744" y="7284"/>
                  <a:pt x="631098" y="0"/>
                </a:cubicBezTo>
                <a:cubicBezTo>
                  <a:pt x="791452" y="-7284"/>
                  <a:pt x="981699" y="43628"/>
                  <a:pt x="1147451" y="0"/>
                </a:cubicBezTo>
                <a:cubicBezTo>
                  <a:pt x="1313203" y="-43628"/>
                  <a:pt x="1400728" y="46363"/>
                  <a:pt x="1549059" y="0"/>
                </a:cubicBezTo>
                <a:cubicBezTo>
                  <a:pt x="1697390" y="-46363"/>
                  <a:pt x="1926979" y="35932"/>
                  <a:pt x="2180157" y="0"/>
                </a:cubicBezTo>
                <a:cubicBezTo>
                  <a:pt x="2433335" y="-35932"/>
                  <a:pt x="2503419" y="59215"/>
                  <a:pt x="2696510" y="0"/>
                </a:cubicBezTo>
                <a:cubicBezTo>
                  <a:pt x="2889601" y="-59215"/>
                  <a:pt x="3005691" y="15527"/>
                  <a:pt x="3212863" y="0"/>
                </a:cubicBezTo>
                <a:cubicBezTo>
                  <a:pt x="3420035" y="-15527"/>
                  <a:pt x="3493478" y="52833"/>
                  <a:pt x="3671844" y="0"/>
                </a:cubicBezTo>
                <a:cubicBezTo>
                  <a:pt x="3850210" y="-52833"/>
                  <a:pt x="4083082" y="60494"/>
                  <a:pt x="4188197" y="0"/>
                </a:cubicBezTo>
                <a:cubicBezTo>
                  <a:pt x="4293312" y="-60494"/>
                  <a:pt x="4533458" y="58186"/>
                  <a:pt x="4819295" y="0"/>
                </a:cubicBezTo>
                <a:cubicBezTo>
                  <a:pt x="5105132" y="-58186"/>
                  <a:pt x="5340072" y="4699"/>
                  <a:pt x="5737256" y="0"/>
                </a:cubicBezTo>
                <a:cubicBezTo>
                  <a:pt x="5771928" y="154255"/>
                  <a:pt x="5710982" y="253474"/>
                  <a:pt x="5737256" y="326489"/>
                </a:cubicBezTo>
                <a:cubicBezTo>
                  <a:pt x="5763530" y="399504"/>
                  <a:pt x="5710920" y="552267"/>
                  <a:pt x="5737256" y="627864"/>
                </a:cubicBezTo>
                <a:cubicBezTo>
                  <a:pt x="5612480" y="636447"/>
                  <a:pt x="5423491" y="601467"/>
                  <a:pt x="5335648" y="627864"/>
                </a:cubicBezTo>
                <a:cubicBezTo>
                  <a:pt x="5247805" y="654261"/>
                  <a:pt x="4880098" y="579781"/>
                  <a:pt x="4704550" y="627864"/>
                </a:cubicBezTo>
                <a:cubicBezTo>
                  <a:pt x="4529002" y="675947"/>
                  <a:pt x="4343667" y="578874"/>
                  <a:pt x="4245569" y="627864"/>
                </a:cubicBezTo>
                <a:cubicBezTo>
                  <a:pt x="4147471" y="676854"/>
                  <a:pt x="3967517" y="599604"/>
                  <a:pt x="3843962" y="627864"/>
                </a:cubicBezTo>
                <a:cubicBezTo>
                  <a:pt x="3720407" y="656124"/>
                  <a:pt x="3459498" y="589342"/>
                  <a:pt x="3270236" y="627864"/>
                </a:cubicBezTo>
                <a:cubicBezTo>
                  <a:pt x="3080974" y="666386"/>
                  <a:pt x="2982386" y="610097"/>
                  <a:pt x="2811255" y="627864"/>
                </a:cubicBezTo>
                <a:cubicBezTo>
                  <a:pt x="2640124" y="645631"/>
                  <a:pt x="2455378" y="558376"/>
                  <a:pt x="2180157" y="627864"/>
                </a:cubicBezTo>
                <a:cubicBezTo>
                  <a:pt x="1904936" y="697352"/>
                  <a:pt x="1944068" y="606965"/>
                  <a:pt x="1721177" y="627864"/>
                </a:cubicBezTo>
                <a:cubicBezTo>
                  <a:pt x="1498286" y="648763"/>
                  <a:pt x="1367929" y="594294"/>
                  <a:pt x="1204824" y="627864"/>
                </a:cubicBezTo>
                <a:cubicBezTo>
                  <a:pt x="1041719" y="661434"/>
                  <a:pt x="853216" y="613285"/>
                  <a:pt x="516353" y="627864"/>
                </a:cubicBezTo>
                <a:cubicBezTo>
                  <a:pt x="179490" y="642443"/>
                  <a:pt x="148594" y="627400"/>
                  <a:pt x="0" y="627864"/>
                </a:cubicBezTo>
                <a:cubicBezTo>
                  <a:pt x="-31978" y="524894"/>
                  <a:pt x="15592" y="392000"/>
                  <a:pt x="0" y="313932"/>
                </a:cubicBezTo>
                <a:cubicBezTo>
                  <a:pt x="-15592" y="235864"/>
                  <a:pt x="744" y="102530"/>
                  <a:pt x="0" y="0"/>
                </a:cubicBezTo>
                <a:close/>
              </a:path>
            </a:pathLst>
          </a:custGeom>
          <a:noFill/>
          <a:ln w="31750">
            <a:solidFill>
              <a:schemeClr val="accent2"/>
            </a:solidFill>
            <a:extLst>
              <a:ext uri="{C807C97D-BFC1-408E-A445-0C87EB9F89A2}">
                <ask:lineSketchStyleProps xmlns:ask="http://schemas.microsoft.com/office/drawing/2018/sketchyshapes" sd="658141989">
                  <a:prstGeom prst="rect">
                    <a:avLst/>
                  </a:prstGeom>
                  <ask:type>
                    <ask:lineSketchScribble/>
                  </ask:type>
                </ask:lineSketchStyleProps>
              </a:ext>
            </a:extLst>
          </a:ln>
        </p:spPr>
        <p:style>
          <a:lnRef idx="2">
            <a:schemeClr val="dk1"/>
          </a:lnRef>
          <a:fillRef idx="1">
            <a:schemeClr val="lt1"/>
          </a:fillRef>
          <a:effectRef idx="0">
            <a:schemeClr val="dk1"/>
          </a:effectRef>
          <a:fontRef idx="minor">
            <a:schemeClr val="dk1"/>
          </a:fontRef>
        </p:style>
        <p:txBody>
          <a:bodyPr wrap="square" tIns="91440" bIns="91440" rtlCol="0">
            <a:spAutoFit/>
          </a:bodyPr>
          <a:lstStyle/>
          <a:p>
            <a:pPr algn="ctr">
              <a:lnSpc>
                <a:spcPct val="90000"/>
              </a:lnSpc>
            </a:pPr>
            <a:r>
              <a:rPr lang="en-US" sz="1600" dirty="0">
                <a:solidFill>
                  <a:schemeClr val="tx1"/>
                </a:solidFill>
                <a:latin typeface="+mj-lt"/>
              </a:rPr>
              <a:t>MTCNN for face detection, bounding box regression and facial landmark localization tasks</a:t>
            </a:r>
          </a:p>
        </p:txBody>
      </p:sp>
      <p:sp>
        <p:nvSpPr>
          <p:cNvPr id="12" name="TextBox 11">
            <a:extLst>
              <a:ext uri="{FF2B5EF4-FFF2-40B4-BE49-F238E27FC236}">
                <a16:creationId xmlns:a16="http://schemas.microsoft.com/office/drawing/2014/main" id="{6EE65476-83B4-48EF-965D-4CE9F70CEB22}"/>
              </a:ext>
            </a:extLst>
          </p:cNvPr>
          <p:cNvSpPr txBox="1"/>
          <p:nvPr/>
        </p:nvSpPr>
        <p:spPr>
          <a:xfrm>
            <a:off x="5254083" y="3492624"/>
            <a:ext cx="5737256" cy="406265"/>
          </a:xfrm>
          <a:custGeom>
            <a:avLst/>
            <a:gdLst>
              <a:gd name="connsiteX0" fmla="*/ 0 w 5737256"/>
              <a:gd name="connsiteY0" fmla="*/ 0 h 406265"/>
              <a:gd name="connsiteX1" fmla="*/ 631098 w 5737256"/>
              <a:gd name="connsiteY1" fmla="*/ 0 h 406265"/>
              <a:gd name="connsiteX2" fmla="*/ 1147451 w 5737256"/>
              <a:gd name="connsiteY2" fmla="*/ 0 h 406265"/>
              <a:gd name="connsiteX3" fmla="*/ 1549059 w 5737256"/>
              <a:gd name="connsiteY3" fmla="*/ 0 h 406265"/>
              <a:gd name="connsiteX4" fmla="*/ 2180157 w 5737256"/>
              <a:gd name="connsiteY4" fmla="*/ 0 h 406265"/>
              <a:gd name="connsiteX5" fmla="*/ 2696510 w 5737256"/>
              <a:gd name="connsiteY5" fmla="*/ 0 h 406265"/>
              <a:gd name="connsiteX6" fmla="*/ 3212863 w 5737256"/>
              <a:gd name="connsiteY6" fmla="*/ 0 h 406265"/>
              <a:gd name="connsiteX7" fmla="*/ 3671844 w 5737256"/>
              <a:gd name="connsiteY7" fmla="*/ 0 h 406265"/>
              <a:gd name="connsiteX8" fmla="*/ 4188197 w 5737256"/>
              <a:gd name="connsiteY8" fmla="*/ 0 h 406265"/>
              <a:gd name="connsiteX9" fmla="*/ 4819295 w 5737256"/>
              <a:gd name="connsiteY9" fmla="*/ 0 h 406265"/>
              <a:gd name="connsiteX10" fmla="*/ 5737256 w 5737256"/>
              <a:gd name="connsiteY10" fmla="*/ 0 h 406265"/>
              <a:gd name="connsiteX11" fmla="*/ 5737256 w 5737256"/>
              <a:gd name="connsiteY11" fmla="*/ 406265 h 406265"/>
              <a:gd name="connsiteX12" fmla="*/ 5163530 w 5737256"/>
              <a:gd name="connsiteY12" fmla="*/ 406265 h 406265"/>
              <a:gd name="connsiteX13" fmla="*/ 4532432 w 5737256"/>
              <a:gd name="connsiteY13" fmla="*/ 406265 h 406265"/>
              <a:gd name="connsiteX14" fmla="*/ 3901334 w 5737256"/>
              <a:gd name="connsiteY14" fmla="*/ 406265 h 406265"/>
              <a:gd name="connsiteX15" fmla="*/ 3442354 w 5737256"/>
              <a:gd name="connsiteY15" fmla="*/ 406265 h 406265"/>
              <a:gd name="connsiteX16" fmla="*/ 3040746 w 5737256"/>
              <a:gd name="connsiteY16" fmla="*/ 406265 h 406265"/>
              <a:gd name="connsiteX17" fmla="*/ 2467020 w 5737256"/>
              <a:gd name="connsiteY17" fmla="*/ 406265 h 406265"/>
              <a:gd name="connsiteX18" fmla="*/ 2008040 w 5737256"/>
              <a:gd name="connsiteY18" fmla="*/ 406265 h 406265"/>
              <a:gd name="connsiteX19" fmla="*/ 1376941 w 5737256"/>
              <a:gd name="connsiteY19" fmla="*/ 406265 h 406265"/>
              <a:gd name="connsiteX20" fmla="*/ 917961 w 5737256"/>
              <a:gd name="connsiteY20" fmla="*/ 406265 h 406265"/>
              <a:gd name="connsiteX21" fmla="*/ 0 w 5737256"/>
              <a:gd name="connsiteY21" fmla="*/ 406265 h 406265"/>
              <a:gd name="connsiteX22" fmla="*/ 0 w 5737256"/>
              <a:gd name="connsiteY22" fmla="*/ 0 h 406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737256" h="406265" extrusionOk="0">
                <a:moveTo>
                  <a:pt x="0" y="0"/>
                </a:moveTo>
                <a:cubicBezTo>
                  <a:pt x="274287" y="-11302"/>
                  <a:pt x="470744" y="7284"/>
                  <a:pt x="631098" y="0"/>
                </a:cubicBezTo>
                <a:cubicBezTo>
                  <a:pt x="791452" y="-7284"/>
                  <a:pt x="981699" y="43628"/>
                  <a:pt x="1147451" y="0"/>
                </a:cubicBezTo>
                <a:cubicBezTo>
                  <a:pt x="1313203" y="-43628"/>
                  <a:pt x="1400728" y="46363"/>
                  <a:pt x="1549059" y="0"/>
                </a:cubicBezTo>
                <a:cubicBezTo>
                  <a:pt x="1697390" y="-46363"/>
                  <a:pt x="1926979" y="35932"/>
                  <a:pt x="2180157" y="0"/>
                </a:cubicBezTo>
                <a:cubicBezTo>
                  <a:pt x="2433335" y="-35932"/>
                  <a:pt x="2503419" y="59215"/>
                  <a:pt x="2696510" y="0"/>
                </a:cubicBezTo>
                <a:cubicBezTo>
                  <a:pt x="2889601" y="-59215"/>
                  <a:pt x="3005691" y="15527"/>
                  <a:pt x="3212863" y="0"/>
                </a:cubicBezTo>
                <a:cubicBezTo>
                  <a:pt x="3420035" y="-15527"/>
                  <a:pt x="3493478" y="52833"/>
                  <a:pt x="3671844" y="0"/>
                </a:cubicBezTo>
                <a:cubicBezTo>
                  <a:pt x="3850210" y="-52833"/>
                  <a:pt x="4083082" y="60494"/>
                  <a:pt x="4188197" y="0"/>
                </a:cubicBezTo>
                <a:cubicBezTo>
                  <a:pt x="4293312" y="-60494"/>
                  <a:pt x="4533458" y="58186"/>
                  <a:pt x="4819295" y="0"/>
                </a:cubicBezTo>
                <a:cubicBezTo>
                  <a:pt x="5105132" y="-58186"/>
                  <a:pt x="5340072" y="4699"/>
                  <a:pt x="5737256" y="0"/>
                </a:cubicBezTo>
                <a:cubicBezTo>
                  <a:pt x="5738403" y="97940"/>
                  <a:pt x="5735368" y="311041"/>
                  <a:pt x="5737256" y="406265"/>
                </a:cubicBezTo>
                <a:cubicBezTo>
                  <a:pt x="5479286" y="452898"/>
                  <a:pt x="5354382" y="363006"/>
                  <a:pt x="5163530" y="406265"/>
                </a:cubicBezTo>
                <a:cubicBezTo>
                  <a:pt x="4972678" y="449524"/>
                  <a:pt x="4785060" y="344678"/>
                  <a:pt x="4532432" y="406265"/>
                </a:cubicBezTo>
                <a:cubicBezTo>
                  <a:pt x="4279804" y="467852"/>
                  <a:pt x="4076882" y="358182"/>
                  <a:pt x="3901334" y="406265"/>
                </a:cubicBezTo>
                <a:cubicBezTo>
                  <a:pt x="3725786" y="454348"/>
                  <a:pt x="3671719" y="356261"/>
                  <a:pt x="3442354" y="406265"/>
                </a:cubicBezTo>
                <a:cubicBezTo>
                  <a:pt x="3212989" y="456269"/>
                  <a:pt x="3167719" y="383939"/>
                  <a:pt x="3040746" y="406265"/>
                </a:cubicBezTo>
                <a:cubicBezTo>
                  <a:pt x="2913773" y="428591"/>
                  <a:pt x="2656282" y="367743"/>
                  <a:pt x="2467020" y="406265"/>
                </a:cubicBezTo>
                <a:cubicBezTo>
                  <a:pt x="2277758" y="444787"/>
                  <a:pt x="2178610" y="387061"/>
                  <a:pt x="2008040" y="406265"/>
                </a:cubicBezTo>
                <a:cubicBezTo>
                  <a:pt x="1837470" y="425469"/>
                  <a:pt x="1654873" y="337917"/>
                  <a:pt x="1376941" y="406265"/>
                </a:cubicBezTo>
                <a:cubicBezTo>
                  <a:pt x="1099009" y="474613"/>
                  <a:pt x="1140852" y="385366"/>
                  <a:pt x="917961" y="406265"/>
                </a:cubicBezTo>
                <a:cubicBezTo>
                  <a:pt x="695070" y="427164"/>
                  <a:pt x="283810" y="352245"/>
                  <a:pt x="0" y="406265"/>
                </a:cubicBezTo>
                <a:cubicBezTo>
                  <a:pt x="-5739" y="203147"/>
                  <a:pt x="28769" y="100432"/>
                  <a:pt x="0" y="0"/>
                </a:cubicBezTo>
                <a:close/>
              </a:path>
            </a:pathLst>
          </a:custGeom>
          <a:noFill/>
          <a:ln w="31750">
            <a:solidFill>
              <a:schemeClr val="accent2"/>
            </a:solidFill>
            <a:extLst>
              <a:ext uri="{C807C97D-BFC1-408E-A445-0C87EB9F89A2}">
                <ask:lineSketchStyleProps xmlns:ask="http://schemas.microsoft.com/office/drawing/2018/sketchyshapes" sd="658141989">
                  <a:prstGeom prst="rect">
                    <a:avLst/>
                  </a:prstGeom>
                  <ask:type>
                    <ask:lineSketchScribble/>
                  </ask:type>
                </ask:lineSketchStyleProps>
              </a:ext>
            </a:extLst>
          </a:ln>
        </p:spPr>
        <p:style>
          <a:lnRef idx="2">
            <a:schemeClr val="dk1"/>
          </a:lnRef>
          <a:fillRef idx="1">
            <a:schemeClr val="lt1"/>
          </a:fillRef>
          <a:effectRef idx="0">
            <a:schemeClr val="dk1"/>
          </a:effectRef>
          <a:fontRef idx="minor">
            <a:schemeClr val="dk1"/>
          </a:fontRef>
        </p:style>
        <p:txBody>
          <a:bodyPr wrap="square" tIns="91440" bIns="91440" rtlCol="0">
            <a:spAutoFit/>
          </a:bodyPr>
          <a:lstStyle/>
          <a:p>
            <a:pPr algn="ctr">
              <a:lnSpc>
                <a:spcPct val="90000"/>
              </a:lnSpc>
            </a:pPr>
            <a:r>
              <a:rPr lang="en-US" sz="1600" dirty="0">
                <a:solidFill>
                  <a:schemeClr val="tx1"/>
                </a:solidFill>
                <a:latin typeface="+mj-lt"/>
              </a:rPr>
              <a:t>CNN for facial binary classification</a:t>
            </a:r>
          </a:p>
        </p:txBody>
      </p:sp>
      <p:sp>
        <p:nvSpPr>
          <p:cNvPr id="20" name="TextBox 19">
            <a:extLst>
              <a:ext uri="{FF2B5EF4-FFF2-40B4-BE49-F238E27FC236}">
                <a16:creationId xmlns:a16="http://schemas.microsoft.com/office/drawing/2014/main" id="{5F7A9A9A-44A2-05AC-845C-549ECDA45A61}"/>
              </a:ext>
            </a:extLst>
          </p:cNvPr>
          <p:cNvSpPr txBox="1"/>
          <p:nvPr/>
        </p:nvSpPr>
        <p:spPr>
          <a:xfrm>
            <a:off x="150812" y="6248400"/>
            <a:ext cx="9372600" cy="461665"/>
          </a:xfrm>
          <a:prstGeom prst="rect">
            <a:avLst/>
          </a:prstGeom>
          <a:noFill/>
        </p:spPr>
        <p:txBody>
          <a:bodyPr wrap="square">
            <a:spAutoFit/>
          </a:bodyPr>
          <a:lstStyle/>
          <a:p>
            <a:r>
              <a:rPr lang="en-US" sz="1200" dirty="0">
                <a:latin typeface="+mj-lt"/>
              </a:rPr>
              <a:t>MTCNN Paper: Long-Hua Ma, Hang-Yu Fan, </a:t>
            </a:r>
            <a:r>
              <a:rPr lang="en-US" sz="1200" dirty="0" err="1">
                <a:latin typeface="+mj-lt"/>
              </a:rPr>
              <a:t>Zhe</a:t>
            </a:r>
            <a:r>
              <a:rPr lang="en-US" sz="1200" dirty="0">
                <a:latin typeface="+mj-lt"/>
              </a:rPr>
              <a:t>-Ming Lu, Dong Tian (2020), Acceleration of multi-task cascaded convolutional networks. IET Image Process., 14: 2435-2441. </a:t>
            </a:r>
            <a:r>
              <a:rPr lang="en-US" sz="1200" b="0" i="0" u="none" strike="noStrike" dirty="0">
                <a:solidFill>
                  <a:srgbClr val="4F1B59"/>
                </a:solidFill>
                <a:effectLst/>
                <a:latin typeface="+mj-lt"/>
                <a:hlinkClick r:id="rId3"/>
              </a:rPr>
              <a:t>https://doi.org/10.1049/iet-ipr.2019.0141</a:t>
            </a:r>
            <a:endParaRPr lang="en-US" sz="1200" dirty="0">
              <a:latin typeface="+mj-lt"/>
            </a:endParaRPr>
          </a:p>
        </p:txBody>
      </p:sp>
      <p:sp>
        <p:nvSpPr>
          <p:cNvPr id="21" name="TextBox 20">
            <a:extLst>
              <a:ext uri="{FF2B5EF4-FFF2-40B4-BE49-F238E27FC236}">
                <a16:creationId xmlns:a16="http://schemas.microsoft.com/office/drawing/2014/main" id="{CC57F3E7-0855-3423-EE1D-5153A5AC1E52}"/>
              </a:ext>
            </a:extLst>
          </p:cNvPr>
          <p:cNvSpPr txBox="1"/>
          <p:nvPr/>
        </p:nvSpPr>
        <p:spPr>
          <a:xfrm>
            <a:off x="5266569" y="2425824"/>
            <a:ext cx="2010220" cy="406265"/>
          </a:xfrm>
          <a:custGeom>
            <a:avLst/>
            <a:gdLst>
              <a:gd name="connsiteX0" fmla="*/ 0 w 2010220"/>
              <a:gd name="connsiteY0" fmla="*/ 0 h 406265"/>
              <a:gd name="connsiteX1" fmla="*/ 522657 w 2010220"/>
              <a:gd name="connsiteY1" fmla="*/ 0 h 406265"/>
              <a:gd name="connsiteX2" fmla="*/ 1005110 w 2010220"/>
              <a:gd name="connsiteY2" fmla="*/ 0 h 406265"/>
              <a:gd name="connsiteX3" fmla="*/ 1447358 w 2010220"/>
              <a:gd name="connsiteY3" fmla="*/ 0 h 406265"/>
              <a:gd name="connsiteX4" fmla="*/ 2010220 w 2010220"/>
              <a:gd name="connsiteY4" fmla="*/ 0 h 406265"/>
              <a:gd name="connsiteX5" fmla="*/ 2010220 w 2010220"/>
              <a:gd name="connsiteY5" fmla="*/ 406265 h 406265"/>
              <a:gd name="connsiteX6" fmla="*/ 1487563 w 2010220"/>
              <a:gd name="connsiteY6" fmla="*/ 406265 h 406265"/>
              <a:gd name="connsiteX7" fmla="*/ 944803 w 2010220"/>
              <a:gd name="connsiteY7" fmla="*/ 406265 h 406265"/>
              <a:gd name="connsiteX8" fmla="*/ 0 w 2010220"/>
              <a:gd name="connsiteY8" fmla="*/ 406265 h 406265"/>
              <a:gd name="connsiteX9" fmla="*/ 0 w 2010220"/>
              <a:gd name="connsiteY9" fmla="*/ 0 h 406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0220" h="406265" extrusionOk="0">
                <a:moveTo>
                  <a:pt x="0" y="0"/>
                </a:moveTo>
                <a:cubicBezTo>
                  <a:pt x="242970" y="-34428"/>
                  <a:pt x="380672" y="60724"/>
                  <a:pt x="522657" y="0"/>
                </a:cubicBezTo>
                <a:cubicBezTo>
                  <a:pt x="664642" y="-60724"/>
                  <a:pt x="780176" y="3857"/>
                  <a:pt x="1005110" y="0"/>
                </a:cubicBezTo>
                <a:cubicBezTo>
                  <a:pt x="1230044" y="-3857"/>
                  <a:pt x="1340133" y="43148"/>
                  <a:pt x="1447358" y="0"/>
                </a:cubicBezTo>
                <a:cubicBezTo>
                  <a:pt x="1554583" y="-43148"/>
                  <a:pt x="1846429" y="41157"/>
                  <a:pt x="2010220" y="0"/>
                </a:cubicBezTo>
                <a:cubicBezTo>
                  <a:pt x="2020769" y="142512"/>
                  <a:pt x="1977623" y="238961"/>
                  <a:pt x="2010220" y="406265"/>
                </a:cubicBezTo>
                <a:cubicBezTo>
                  <a:pt x="1753657" y="434065"/>
                  <a:pt x="1645129" y="401093"/>
                  <a:pt x="1487563" y="406265"/>
                </a:cubicBezTo>
                <a:cubicBezTo>
                  <a:pt x="1329997" y="411437"/>
                  <a:pt x="1075162" y="364465"/>
                  <a:pt x="944803" y="406265"/>
                </a:cubicBezTo>
                <a:cubicBezTo>
                  <a:pt x="814444" y="448065"/>
                  <a:pt x="326205" y="401168"/>
                  <a:pt x="0" y="406265"/>
                </a:cubicBezTo>
                <a:cubicBezTo>
                  <a:pt x="-36574" y="218192"/>
                  <a:pt x="47605" y="186446"/>
                  <a:pt x="0" y="0"/>
                </a:cubicBezTo>
                <a:close/>
              </a:path>
            </a:pathLst>
          </a:custGeom>
          <a:noFill/>
          <a:ln w="31750">
            <a:solidFill>
              <a:schemeClr val="accent2"/>
            </a:solidFill>
            <a:extLst>
              <a:ext uri="{C807C97D-BFC1-408E-A445-0C87EB9F89A2}">
                <ask:lineSketchStyleProps xmlns:ask="http://schemas.microsoft.com/office/drawing/2018/sketchyshapes" sd="658141989">
                  <a:prstGeom prst="rect">
                    <a:avLst/>
                  </a:prstGeom>
                  <ask:type>
                    <ask:lineSketchScribble/>
                  </ask:type>
                </ask:lineSketchStyleProps>
              </a:ext>
            </a:extLst>
          </a:ln>
        </p:spPr>
        <p:style>
          <a:lnRef idx="2">
            <a:schemeClr val="dk1"/>
          </a:lnRef>
          <a:fillRef idx="1">
            <a:schemeClr val="lt1"/>
          </a:fillRef>
          <a:effectRef idx="0">
            <a:schemeClr val="dk1"/>
          </a:effectRef>
          <a:fontRef idx="minor">
            <a:schemeClr val="dk1"/>
          </a:fontRef>
        </p:style>
        <p:txBody>
          <a:bodyPr wrap="square" tIns="91440" bIns="91440" rtlCol="0">
            <a:spAutoFit/>
          </a:bodyPr>
          <a:lstStyle/>
          <a:p>
            <a:pPr algn="ctr">
              <a:lnSpc>
                <a:spcPct val="90000"/>
              </a:lnSpc>
            </a:pPr>
            <a:r>
              <a:rPr lang="en-US" sz="1600" dirty="0">
                <a:solidFill>
                  <a:schemeClr val="tx1"/>
                </a:solidFill>
                <a:latin typeface="+mj-lt"/>
              </a:rPr>
              <a:t>Proposal-Net</a:t>
            </a:r>
          </a:p>
        </p:txBody>
      </p:sp>
      <p:sp>
        <p:nvSpPr>
          <p:cNvPr id="24" name="Arrow: Down 23">
            <a:extLst>
              <a:ext uri="{FF2B5EF4-FFF2-40B4-BE49-F238E27FC236}">
                <a16:creationId xmlns:a16="http://schemas.microsoft.com/office/drawing/2014/main" id="{A10ECEB1-3439-853F-B842-610A0B2521A6}"/>
              </a:ext>
            </a:extLst>
          </p:cNvPr>
          <p:cNvSpPr/>
          <p:nvPr/>
        </p:nvSpPr>
        <p:spPr>
          <a:xfrm>
            <a:off x="8063676" y="1206624"/>
            <a:ext cx="266699" cy="533400"/>
          </a:xfrm>
          <a:custGeom>
            <a:avLst/>
            <a:gdLst>
              <a:gd name="connsiteX0" fmla="*/ 0 w 266699"/>
              <a:gd name="connsiteY0" fmla="*/ 400051 h 533400"/>
              <a:gd name="connsiteX1" fmla="*/ 66675 w 266699"/>
              <a:gd name="connsiteY1" fmla="*/ 400051 h 533400"/>
              <a:gd name="connsiteX2" fmla="*/ 66675 w 266699"/>
              <a:gd name="connsiteY2" fmla="*/ 0 h 533400"/>
              <a:gd name="connsiteX3" fmla="*/ 200024 w 266699"/>
              <a:gd name="connsiteY3" fmla="*/ 0 h 533400"/>
              <a:gd name="connsiteX4" fmla="*/ 200024 w 266699"/>
              <a:gd name="connsiteY4" fmla="*/ 400051 h 533400"/>
              <a:gd name="connsiteX5" fmla="*/ 266699 w 266699"/>
              <a:gd name="connsiteY5" fmla="*/ 400051 h 533400"/>
              <a:gd name="connsiteX6" fmla="*/ 133350 w 266699"/>
              <a:gd name="connsiteY6" fmla="*/ 533400 h 533400"/>
              <a:gd name="connsiteX7" fmla="*/ 0 w 266699"/>
              <a:gd name="connsiteY7" fmla="*/ 40005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6699" h="533400" fill="none" extrusionOk="0">
                <a:moveTo>
                  <a:pt x="0" y="400051"/>
                </a:moveTo>
                <a:cubicBezTo>
                  <a:pt x="24679" y="392755"/>
                  <a:pt x="49657" y="405820"/>
                  <a:pt x="66675" y="400051"/>
                </a:cubicBezTo>
                <a:cubicBezTo>
                  <a:pt x="50793" y="223748"/>
                  <a:pt x="70576" y="178918"/>
                  <a:pt x="66675" y="0"/>
                </a:cubicBezTo>
                <a:cubicBezTo>
                  <a:pt x="112624" y="-10241"/>
                  <a:pt x="167318" y="14691"/>
                  <a:pt x="200024" y="0"/>
                </a:cubicBezTo>
                <a:cubicBezTo>
                  <a:pt x="237187" y="169505"/>
                  <a:pt x="159816" y="220487"/>
                  <a:pt x="200024" y="400051"/>
                </a:cubicBezTo>
                <a:cubicBezTo>
                  <a:pt x="222461" y="397981"/>
                  <a:pt x="245638" y="407660"/>
                  <a:pt x="266699" y="400051"/>
                </a:cubicBezTo>
                <a:cubicBezTo>
                  <a:pt x="223929" y="469055"/>
                  <a:pt x="154969" y="480361"/>
                  <a:pt x="133350" y="533400"/>
                </a:cubicBezTo>
                <a:cubicBezTo>
                  <a:pt x="92533" y="493144"/>
                  <a:pt x="40738" y="418613"/>
                  <a:pt x="0" y="400051"/>
                </a:cubicBezTo>
                <a:close/>
              </a:path>
              <a:path w="266699" h="533400" stroke="0" extrusionOk="0">
                <a:moveTo>
                  <a:pt x="0" y="400051"/>
                </a:moveTo>
                <a:cubicBezTo>
                  <a:pt x="27972" y="399807"/>
                  <a:pt x="44819" y="402333"/>
                  <a:pt x="66675" y="400051"/>
                </a:cubicBezTo>
                <a:cubicBezTo>
                  <a:pt x="41929" y="225287"/>
                  <a:pt x="109404" y="119058"/>
                  <a:pt x="66675" y="0"/>
                </a:cubicBezTo>
                <a:cubicBezTo>
                  <a:pt x="108928" y="-984"/>
                  <a:pt x="140031" y="7439"/>
                  <a:pt x="200024" y="0"/>
                </a:cubicBezTo>
                <a:cubicBezTo>
                  <a:pt x="205114" y="143643"/>
                  <a:pt x="188167" y="261594"/>
                  <a:pt x="200024" y="400051"/>
                </a:cubicBezTo>
                <a:cubicBezTo>
                  <a:pt x="216272" y="393061"/>
                  <a:pt x="242070" y="400807"/>
                  <a:pt x="266699" y="400051"/>
                </a:cubicBezTo>
                <a:cubicBezTo>
                  <a:pt x="226851" y="457525"/>
                  <a:pt x="157063" y="481461"/>
                  <a:pt x="133350" y="533400"/>
                </a:cubicBezTo>
                <a:cubicBezTo>
                  <a:pt x="91099" y="513886"/>
                  <a:pt x="45433" y="441102"/>
                  <a:pt x="0" y="400051"/>
                </a:cubicBezTo>
                <a:close/>
              </a:path>
            </a:pathLst>
          </a:custGeom>
          <a:solidFill>
            <a:schemeClr val="accent4"/>
          </a:solidFill>
          <a:ln>
            <a:solidFill>
              <a:schemeClr val="accent4"/>
            </a:solidFill>
            <a:miter lim="800000"/>
            <a:extLst>
              <a:ext uri="{C807C97D-BFC1-408E-A445-0C87EB9F89A2}">
                <ask:lineSketchStyleProps xmlns:ask="http://schemas.microsoft.com/office/drawing/2018/sketchyshapes" sd="820769485">
                  <a:prstGeom prst="downArrow">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Down 24">
            <a:extLst>
              <a:ext uri="{FF2B5EF4-FFF2-40B4-BE49-F238E27FC236}">
                <a16:creationId xmlns:a16="http://schemas.microsoft.com/office/drawing/2014/main" id="{1B91829D-FB4A-D64E-D171-16AECFE060C4}"/>
              </a:ext>
            </a:extLst>
          </p:cNvPr>
          <p:cNvSpPr/>
          <p:nvPr/>
        </p:nvSpPr>
        <p:spPr>
          <a:xfrm>
            <a:off x="8047870" y="2883024"/>
            <a:ext cx="266699" cy="533400"/>
          </a:xfrm>
          <a:custGeom>
            <a:avLst/>
            <a:gdLst>
              <a:gd name="connsiteX0" fmla="*/ 0 w 266699"/>
              <a:gd name="connsiteY0" fmla="*/ 400051 h 533400"/>
              <a:gd name="connsiteX1" fmla="*/ 66675 w 266699"/>
              <a:gd name="connsiteY1" fmla="*/ 400051 h 533400"/>
              <a:gd name="connsiteX2" fmla="*/ 66675 w 266699"/>
              <a:gd name="connsiteY2" fmla="*/ 0 h 533400"/>
              <a:gd name="connsiteX3" fmla="*/ 200024 w 266699"/>
              <a:gd name="connsiteY3" fmla="*/ 0 h 533400"/>
              <a:gd name="connsiteX4" fmla="*/ 200024 w 266699"/>
              <a:gd name="connsiteY4" fmla="*/ 400051 h 533400"/>
              <a:gd name="connsiteX5" fmla="*/ 266699 w 266699"/>
              <a:gd name="connsiteY5" fmla="*/ 400051 h 533400"/>
              <a:gd name="connsiteX6" fmla="*/ 133350 w 266699"/>
              <a:gd name="connsiteY6" fmla="*/ 533400 h 533400"/>
              <a:gd name="connsiteX7" fmla="*/ 0 w 266699"/>
              <a:gd name="connsiteY7" fmla="*/ 40005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6699" h="533400" fill="none" extrusionOk="0">
                <a:moveTo>
                  <a:pt x="0" y="400051"/>
                </a:moveTo>
                <a:cubicBezTo>
                  <a:pt x="24679" y="392755"/>
                  <a:pt x="49657" y="405820"/>
                  <a:pt x="66675" y="400051"/>
                </a:cubicBezTo>
                <a:cubicBezTo>
                  <a:pt x="50793" y="223748"/>
                  <a:pt x="70576" y="178918"/>
                  <a:pt x="66675" y="0"/>
                </a:cubicBezTo>
                <a:cubicBezTo>
                  <a:pt x="112624" y="-10241"/>
                  <a:pt x="167318" y="14691"/>
                  <a:pt x="200024" y="0"/>
                </a:cubicBezTo>
                <a:cubicBezTo>
                  <a:pt x="237187" y="169505"/>
                  <a:pt x="159816" y="220487"/>
                  <a:pt x="200024" y="400051"/>
                </a:cubicBezTo>
                <a:cubicBezTo>
                  <a:pt x="222461" y="397981"/>
                  <a:pt x="245638" y="407660"/>
                  <a:pt x="266699" y="400051"/>
                </a:cubicBezTo>
                <a:cubicBezTo>
                  <a:pt x="223929" y="469055"/>
                  <a:pt x="154969" y="480361"/>
                  <a:pt x="133350" y="533400"/>
                </a:cubicBezTo>
                <a:cubicBezTo>
                  <a:pt x="92533" y="493144"/>
                  <a:pt x="40738" y="418613"/>
                  <a:pt x="0" y="400051"/>
                </a:cubicBezTo>
                <a:close/>
              </a:path>
              <a:path w="266699" h="533400" stroke="0" extrusionOk="0">
                <a:moveTo>
                  <a:pt x="0" y="400051"/>
                </a:moveTo>
                <a:cubicBezTo>
                  <a:pt x="27972" y="399807"/>
                  <a:pt x="44819" y="402333"/>
                  <a:pt x="66675" y="400051"/>
                </a:cubicBezTo>
                <a:cubicBezTo>
                  <a:pt x="41929" y="225287"/>
                  <a:pt x="109404" y="119058"/>
                  <a:pt x="66675" y="0"/>
                </a:cubicBezTo>
                <a:cubicBezTo>
                  <a:pt x="108928" y="-984"/>
                  <a:pt x="140031" y="7439"/>
                  <a:pt x="200024" y="0"/>
                </a:cubicBezTo>
                <a:cubicBezTo>
                  <a:pt x="205114" y="143643"/>
                  <a:pt x="188167" y="261594"/>
                  <a:pt x="200024" y="400051"/>
                </a:cubicBezTo>
                <a:cubicBezTo>
                  <a:pt x="216272" y="393061"/>
                  <a:pt x="242070" y="400807"/>
                  <a:pt x="266699" y="400051"/>
                </a:cubicBezTo>
                <a:cubicBezTo>
                  <a:pt x="226851" y="457525"/>
                  <a:pt x="157063" y="481461"/>
                  <a:pt x="133350" y="533400"/>
                </a:cubicBezTo>
                <a:cubicBezTo>
                  <a:pt x="91099" y="513886"/>
                  <a:pt x="45433" y="441102"/>
                  <a:pt x="0" y="400051"/>
                </a:cubicBezTo>
                <a:close/>
              </a:path>
            </a:pathLst>
          </a:custGeom>
          <a:solidFill>
            <a:schemeClr val="accent4"/>
          </a:solidFill>
          <a:ln>
            <a:solidFill>
              <a:schemeClr val="accent4"/>
            </a:solidFill>
            <a:miter lim="800000"/>
            <a:extLst>
              <a:ext uri="{C807C97D-BFC1-408E-A445-0C87EB9F89A2}">
                <ask:lineSketchStyleProps xmlns:ask="http://schemas.microsoft.com/office/drawing/2018/sketchyshapes" sd="820769485">
                  <a:prstGeom prst="downArrow">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Rounded Corners 31">
            <a:extLst>
              <a:ext uri="{FF2B5EF4-FFF2-40B4-BE49-F238E27FC236}">
                <a16:creationId xmlns:a16="http://schemas.microsoft.com/office/drawing/2014/main" id="{E884A478-C485-9510-9F3E-BBD0150D6E8A}"/>
              </a:ext>
            </a:extLst>
          </p:cNvPr>
          <p:cNvSpPr/>
          <p:nvPr/>
        </p:nvSpPr>
        <p:spPr>
          <a:xfrm>
            <a:off x="5190369" y="4195395"/>
            <a:ext cx="1066800" cy="914400"/>
          </a:xfrm>
          <a:custGeom>
            <a:avLst/>
            <a:gdLst>
              <a:gd name="connsiteX0" fmla="*/ 0 w 1066800"/>
              <a:gd name="connsiteY0" fmla="*/ 152403 h 914400"/>
              <a:gd name="connsiteX1" fmla="*/ 152403 w 1066800"/>
              <a:gd name="connsiteY1" fmla="*/ 0 h 914400"/>
              <a:gd name="connsiteX2" fmla="*/ 548640 w 1066800"/>
              <a:gd name="connsiteY2" fmla="*/ 0 h 914400"/>
              <a:gd name="connsiteX3" fmla="*/ 914397 w 1066800"/>
              <a:gd name="connsiteY3" fmla="*/ 0 h 914400"/>
              <a:gd name="connsiteX4" fmla="*/ 1066800 w 1066800"/>
              <a:gd name="connsiteY4" fmla="*/ 152403 h 914400"/>
              <a:gd name="connsiteX5" fmla="*/ 1066800 w 1066800"/>
              <a:gd name="connsiteY5" fmla="*/ 445008 h 914400"/>
              <a:gd name="connsiteX6" fmla="*/ 1066800 w 1066800"/>
              <a:gd name="connsiteY6" fmla="*/ 761997 h 914400"/>
              <a:gd name="connsiteX7" fmla="*/ 914397 w 1066800"/>
              <a:gd name="connsiteY7" fmla="*/ 914400 h 914400"/>
              <a:gd name="connsiteX8" fmla="*/ 556260 w 1066800"/>
              <a:gd name="connsiteY8" fmla="*/ 914400 h 914400"/>
              <a:gd name="connsiteX9" fmla="*/ 152403 w 1066800"/>
              <a:gd name="connsiteY9" fmla="*/ 914400 h 914400"/>
              <a:gd name="connsiteX10" fmla="*/ 0 w 1066800"/>
              <a:gd name="connsiteY10" fmla="*/ 761997 h 914400"/>
              <a:gd name="connsiteX11" fmla="*/ 0 w 1066800"/>
              <a:gd name="connsiteY11" fmla="*/ 469392 h 914400"/>
              <a:gd name="connsiteX12" fmla="*/ 0 w 1066800"/>
              <a:gd name="connsiteY12" fmla="*/ 152403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6800" h="914400" extrusionOk="0">
                <a:moveTo>
                  <a:pt x="0" y="152403"/>
                </a:moveTo>
                <a:cubicBezTo>
                  <a:pt x="-9138" y="56675"/>
                  <a:pt x="59990" y="-11227"/>
                  <a:pt x="152403" y="0"/>
                </a:cubicBezTo>
                <a:cubicBezTo>
                  <a:pt x="255870" y="-38491"/>
                  <a:pt x="366684" y="14401"/>
                  <a:pt x="548640" y="0"/>
                </a:cubicBezTo>
                <a:cubicBezTo>
                  <a:pt x="730596" y="-14401"/>
                  <a:pt x="734231" y="35883"/>
                  <a:pt x="914397" y="0"/>
                </a:cubicBezTo>
                <a:cubicBezTo>
                  <a:pt x="998232" y="1770"/>
                  <a:pt x="1051596" y="66818"/>
                  <a:pt x="1066800" y="152403"/>
                </a:cubicBezTo>
                <a:cubicBezTo>
                  <a:pt x="1069969" y="290787"/>
                  <a:pt x="1052114" y="316807"/>
                  <a:pt x="1066800" y="445008"/>
                </a:cubicBezTo>
                <a:cubicBezTo>
                  <a:pt x="1081486" y="573210"/>
                  <a:pt x="1030104" y="670364"/>
                  <a:pt x="1066800" y="761997"/>
                </a:cubicBezTo>
                <a:cubicBezTo>
                  <a:pt x="1069445" y="868579"/>
                  <a:pt x="1003081" y="914000"/>
                  <a:pt x="914397" y="914400"/>
                </a:cubicBezTo>
                <a:cubicBezTo>
                  <a:pt x="795121" y="936923"/>
                  <a:pt x="733196" y="905903"/>
                  <a:pt x="556260" y="914400"/>
                </a:cubicBezTo>
                <a:cubicBezTo>
                  <a:pt x="379324" y="922897"/>
                  <a:pt x="350188" y="879219"/>
                  <a:pt x="152403" y="914400"/>
                </a:cubicBezTo>
                <a:cubicBezTo>
                  <a:pt x="72977" y="911600"/>
                  <a:pt x="-11634" y="853157"/>
                  <a:pt x="0" y="761997"/>
                </a:cubicBezTo>
                <a:cubicBezTo>
                  <a:pt x="-30611" y="669329"/>
                  <a:pt x="14574" y="547238"/>
                  <a:pt x="0" y="469392"/>
                </a:cubicBezTo>
                <a:cubicBezTo>
                  <a:pt x="-14574" y="391547"/>
                  <a:pt x="19303" y="271013"/>
                  <a:pt x="0" y="152403"/>
                </a:cubicBezTo>
                <a:close/>
              </a:path>
            </a:pathLst>
          </a:custGeom>
          <a:noFill/>
          <a:ln w="25400">
            <a:solidFill>
              <a:schemeClr val="accent2"/>
            </a:solidFill>
            <a:miter lim="800000"/>
            <a:extLst>
              <a:ext uri="{C807C97D-BFC1-408E-A445-0C87EB9F89A2}">
                <ask:lineSketchStyleProps xmlns:ask="http://schemas.microsoft.com/office/drawing/2018/sketchyshapes" sd="4089824081">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2E133AB8-77DC-38BA-C1BB-4F01D29BBCE6}"/>
              </a:ext>
            </a:extLst>
          </p:cNvPr>
          <p:cNvSpPr/>
          <p:nvPr/>
        </p:nvSpPr>
        <p:spPr>
          <a:xfrm>
            <a:off x="5266569" y="4271595"/>
            <a:ext cx="1066800" cy="914400"/>
          </a:xfrm>
          <a:custGeom>
            <a:avLst/>
            <a:gdLst>
              <a:gd name="connsiteX0" fmla="*/ 0 w 1066800"/>
              <a:gd name="connsiteY0" fmla="*/ 152403 h 914400"/>
              <a:gd name="connsiteX1" fmla="*/ 152403 w 1066800"/>
              <a:gd name="connsiteY1" fmla="*/ 0 h 914400"/>
              <a:gd name="connsiteX2" fmla="*/ 548640 w 1066800"/>
              <a:gd name="connsiteY2" fmla="*/ 0 h 914400"/>
              <a:gd name="connsiteX3" fmla="*/ 914397 w 1066800"/>
              <a:gd name="connsiteY3" fmla="*/ 0 h 914400"/>
              <a:gd name="connsiteX4" fmla="*/ 1066800 w 1066800"/>
              <a:gd name="connsiteY4" fmla="*/ 152403 h 914400"/>
              <a:gd name="connsiteX5" fmla="*/ 1066800 w 1066800"/>
              <a:gd name="connsiteY5" fmla="*/ 445008 h 914400"/>
              <a:gd name="connsiteX6" fmla="*/ 1066800 w 1066800"/>
              <a:gd name="connsiteY6" fmla="*/ 761997 h 914400"/>
              <a:gd name="connsiteX7" fmla="*/ 914397 w 1066800"/>
              <a:gd name="connsiteY7" fmla="*/ 914400 h 914400"/>
              <a:gd name="connsiteX8" fmla="*/ 556260 w 1066800"/>
              <a:gd name="connsiteY8" fmla="*/ 914400 h 914400"/>
              <a:gd name="connsiteX9" fmla="*/ 152403 w 1066800"/>
              <a:gd name="connsiteY9" fmla="*/ 914400 h 914400"/>
              <a:gd name="connsiteX10" fmla="*/ 0 w 1066800"/>
              <a:gd name="connsiteY10" fmla="*/ 761997 h 914400"/>
              <a:gd name="connsiteX11" fmla="*/ 0 w 1066800"/>
              <a:gd name="connsiteY11" fmla="*/ 469392 h 914400"/>
              <a:gd name="connsiteX12" fmla="*/ 0 w 1066800"/>
              <a:gd name="connsiteY12" fmla="*/ 152403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6800" h="914400" extrusionOk="0">
                <a:moveTo>
                  <a:pt x="0" y="152403"/>
                </a:moveTo>
                <a:cubicBezTo>
                  <a:pt x="-9138" y="56675"/>
                  <a:pt x="59990" y="-11227"/>
                  <a:pt x="152403" y="0"/>
                </a:cubicBezTo>
                <a:cubicBezTo>
                  <a:pt x="255870" y="-38491"/>
                  <a:pt x="366684" y="14401"/>
                  <a:pt x="548640" y="0"/>
                </a:cubicBezTo>
                <a:cubicBezTo>
                  <a:pt x="730596" y="-14401"/>
                  <a:pt x="734231" y="35883"/>
                  <a:pt x="914397" y="0"/>
                </a:cubicBezTo>
                <a:cubicBezTo>
                  <a:pt x="998232" y="1770"/>
                  <a:pt x="1051596" y="66818"/>
                  <a:pt x="1066800" y="152403"/>
                </a:cubicBezTo>
                <a:cubicBezTo>
                  <a:pt x="1069969" y="290787"/>
                  <a:pt x="1052114" y="316807"/>
                  <a:pt x="1066800" y="445008"/>
                </a:cubicBezTo>
                <a:cubicBezTo>
                  <a:pt x="1081486" y="573210"/>
                  <a:pt x="1030104" y="670364"/>
                  <a:pt x="1066800" y="761997"/>
                </a:cubicBezTo>
                <a:cubicBezTo>
                  <a:pt x="1069445" y="868579"/>
                  <a:pt x="1003081" y="914000"/>
                  <a:pt x="914397" y="914400"/>
                </a:cubicBezTo>
                <a:cubicBezTo>
                  <a:pt x="795121" y="936923"/>
                  <a:pt x="733196" y="905903"/>
                  <a:pt x="556260" y="914400"/>
                </a:cubicBezTo>
                <a:cubicBezTo>
                  <a:pt x="379324" y="922897"/>
                  <a:pt x="350188" y="879219"/>
                  <a:pt x="152403" y="914400"/>
                </a:cubicBezTo>
                <a:cubicBezTo>
                  <a:pt x="72977" y="911600"/>
                  <a:pt x="-11634" y="853157"/>
                  <a:pt x="0" y="761997"/>
                </a:cubicBezTo>
                <a:cubicBezTo>
                  <a:pt x="-30611" y="669329"/>
                  <a:pt x="14574" y="547238"/>
                  <a:pt x="0" y="469392"/>
                </a:cubicBezTo>
                <a:cubicBezTo>
                  <a:pt x="-14574" y="391547"/>
                  <a:pt x="19303" y="271013"/>
                  <a:pt x="0" y="152403"/>
                </a:cubicBezTo>
                <a:close/>
              </a:path>
            </a:pathLst>
          </a:custGeom>
          <a:noFill/>
          <a:ln w="25400">
            <a:solidFill>
              <a:schemeClr val="accent2"/>
            </a:solidFill>
            <a:miter lim="800000"/>
            <a:extLst>
              <a:ext uri="{C807C97D-BFC1-408E-A445-0C87EB9F89A2}">
                <ask:lineSketchStyleProps xmlns:ask="http://schemas.microsoft.com/office/drawing/2018/sketchyshapes" sd="4089824081">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Rounded Corners 33">
            <a:extLst>
              <a:ext uri="{FF2B5EF4-FFF2-40B4-BE49-F238E27FC236}">
                <a16:creationId xmlns:a16="http://schemas.microsoft.com/office/drawing/2014/main" id="{CEAEE5F6-2B2F-9A27-89D3-D08F862A62F2}"/>
              </a:ext>
            </a:extLst>
          </p:cNvPr>
          <p:cNvSpPr/>
          <p:nvPr/>
        </p:nvSpPr>
        <p:spPr>
          <a:xfrm>
            <a:off x="5342769" y="4347795"/>
            <a:ext cx="1066800" cy="914400"/>
          </a:xfrm>
          <a:custGeom>
            <a:avLst/>
            <a:gdLst>
              <a:gd name="connsiteX0" fmla="*/ 0 w 1066800"/>
              <a:gd name="connsiteY0" fmla="*/ 152403 h 914400"/>
              <a:gd name="connsiteX1" fmla="*/ 152403 w 1066800"/>
              <a:gd name="connsiteY1" fmla="*/ 0 h 914400"/>
              <a:gd name="connsiteX2" fmla="*/ 548640 w 1066800"/>
              <a:gd name="connsiteY2" fmla="*/ 0 h 914400"/>
              <a:gd name="connsiteX3" fmla="*/ 914397 w 1066800"/>
              <a:gd name="connsiteY3" fmla="*/ 0 h 914400"/>
              <a:gd name="connsiteX4" fmla="*/ 1066800 w 1066800"/>
              <a:gd name="connsiteY4" fmla="*/ 152403 h 914400"/>
              <a:gd name="connsiteX5" fmla="*/ 1066800 w 1066800"/>
              <a:gd name="connsiteY5" fmla="*/ 445008 h 914400"/>
              <a:gd name="connsiteX6" fmla="*/ 1066800 w 1066800"/>
              <a:gd name="connsiteY6" fmla="*/ 761997 h 914400"/>
              <a:gd name="connsiteX7" fmla="*/ 914397 w 1066800"/>
              <a:gd name="connsiteY7" fmla="*/ 914400 h 914400"/>
              <a:gd name="connsiteX8" fmla="*/ 556260 w 1066800"/>
              <a:gd name="connsiteY8" fmla="*/ 914400 h 914400"/>
              <a:gd name="connsiteX9" fmla="*/ 152403 w 1066800"/>
              <a:gd name="connsiteY9" fmla="*/ 914400 h 914400"/>
              <a:gd name="connsiteX10" fmla="*/ 0 w 1066800"/>
              <a:gd name="connsiteY10" fmla="*/ 761997 h 914400"/>
              <a:gd name="connsiteX11" fmla="*/ 0 w 1066800"/>
              <a:gd name="connsiteY11" fmla="*/ 469392 h 914400"/>
              <a:gd name="connsiteX12" fmla="*/ 0 w 1066800"/>
              <a:gd name="connsiteY12" fmla="*/ 152403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6800" h="914400" extrusionOk="0">
                <a:moveTo>
                  <a:pt x="0" y="152403"/>
                </a:moveTo>
                <a:cubicBezTo>
                  <a:pt x="-9138" y="56675"/>
                  <a:pt x="59990" y="-11227"/>
                  <a:pt x="152403" y="0"/>
                </a:cubicBezTo>
                <a:cubicBezTo>
                  <a:pt x="255870" y="-38491"/>
                  <a:pt x="366684" y="14401"/>
                  <a:pt x="548640" y="0"/>
                </a:cubicBezTo>
                <a:cubicBezTo>
                  <a:pt x="730596" y="-14401"/>
                  <a:pt x="734231" y="35883"/>
                  <a:pt x="914397" y="0"/>
                </a:cubicBezTo>
                <a:cubicBezTo>
                  <a:pt x="998232" y="1770"/>
                  <a:pt x="1051596" y="66818"/>
                  <a:pt x="1066800" y="152403"/>
                </a:cubicBezTo>
                <a:cubicBezTo>
                  <a:pt x="1069969" y="290787"/>
                  <a:pt x="1052114" y="316807"/>
                  <a:pt x="1066800" y="445008"/>
                </a:cubicBezTo>
                <a:cubicBezTo>
                  <a:pt x="1081486" y="573210"/>
                  <a:pt x="1030104" y="670364"/>
                  <a:pt x="1066800" y="761997"/>
                </a:cubicBezTo>
                <a:cubicBezTo>
                  <a:pt x="1069445" y="868579"/>
                  <a:pt x="1003081" y="914000"/>
                  <a:pt x="914397" y="914400"/>
                </a:cubicBezTo>
                <a:cubicBezTo>
                  <a:pt x="795121" y="936923"/>
                  <a:pt x="733196" y="905903"/>
                  <a:pt x="556260" y="914400"/>
                </a:cubicBezTo>
                <a:cubicBezTo>
                  <a:pt x="379324" y="922897"/>
                  <a:pt x="350188" y="879219"/>
                  <a:pt x="152403" y="914400"/>
                </a:cubicBezTo>
                <a:cubicBezTo>
                  <a:pt x="72977" y="911600"/>
                  <a:pt x="-11634" y="853157"/>
                  <a:pt x="0" y="761997"/>
                </a:cubicBezTo>
                <a:cubicBezTo>
                  <a:pt x="-30611" y="669329"/>
                  <a:pt x="14574" y="547238"/>
                  <a:pt x="0" y="469392"/>
                </a:cubicBezTo>
                <a:cubicBezTo>
                  <a:pt x="-14574" y="391547"/>
                  <a:pt x="19303" y="271013"/>
                  <a:pt x="0" y="152403"/>
                </a:cubicBezTo>
                <a:close/>
              </a:path>
            </a:pathLst>
          </a:custGeom>
          <a:noFill/>
          <a:ln w="25400">
            <a:solidFill>
              <a:schemeClr val="accent2"/>
            </a:solidFill>
            <a:miter lim="800000"/>
            <a:extLst>
              <a:ext uri="{C807C97D-BFC1-408E-A445-0C87EB9F89A2}">
                <ask:lineSketchStyleProps xmlns:ask="http://schemas.microsoft.com/office/drawing/2018/sketchyshapes" sd="4089824081">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36" name="Rectangle: Rounded Corners 35">
            <a:extLst>
              <a:ext uri="{FF2B5EF4-FFF2-40B4-BE49-F238E27FC236}">
                <a16:creationId xmlns:a16="http://schemas.microsoft.com/office/drawing/2014/main" id="{6D65693A-43C2-D82B-0251-CAB926A0DFA0}"/>
              </a:ext>
            </a:extLst>
          </p:cNvPr>
          <p:cNvSpPr/>
          <p:nvPr/>
        </p:nvSpPr>
        <p:spPr>
          <a:xfrm>
            <a:off x="6790569" y="4195395"/>
            <a:ext cx="1066800" cy="914400"/>
          </a:xfrm>
          <a:custGeom>
            <a:avLst/>
            <a:gdLst>
              <a:gd name="connsiteX0" fmla="*/ 0 w 1066800"/>
              <a:gd name="connsiteY0" fmla="*/ 152403 h 914400"/>
              <a:gd name="connsiteX1" fmla="*/ 152403 w 1066800"/>
              <a:gd name="connsiteY1" fmla="*/ 0 h 914400"/>
              <a:gd name="connsiteX2" fmla="*/ 548640 w 1066800"/>
              <a:gd name="connsiteY2" fmla="*/ 0 h 914400"/>
              <a:gd name="connsiteX3" fmla="*/ 914397 w 1066800"/>
              <a:gd name="connsiteY3" fmla="*/ 0 h 914400"/>
              <a:gd name="connsiteX4" fmla="*/ 1066800 w 1066800"/>
              <a:gd name="connsiteY4" fmla="*/ 152403 h 914400"/>
              <a:gd name="connsiteX5" fmla="*/ 1066800 w 1066800"/>
              <a:gd name="connsiteY5" fmla="*/ 445008 h 914400"/>
              <a:gd name="connsiteX6" fmla="*/ 1066800 w 1066800"/>
              <a:gd name="connsiteY6" fmla="*/ 761997 h 914400"/>
              <a:gd name="connsiteX7" fmla="*/ 914397 w 1066800"/>
              <a:gd name="connsiteY7" fmla="*/ 914400 h 914400"/>
              <a:gd name="connsiteX8" fmla="*/ 556260 w 1066800"/>
              <a:gd name="connsiteY8" fmla="*/ 914400 h 914400"/>
              <a:gd name="connsiteX9" fmla="*/ 152403 w 1066800"/>
              <a:gd name="connsiteY9" fmla="*/ 914400 h 914400"/>
              <a:gd name="connsiteX10" fmla="*/ 0 w 1066800"/>
              <a:gd name="connsiteY10" fmla="*/ 761997 h 914400"/>
              <a:gd name="connsiteX11" fmla="*/ 0 w 1066800"/>
              <a:gd name="connsiteY11" fmla="*/ 469392 h 914400"/>
              <a:gd name="connsiteX12" fmla="*/ 0 w 1066800"/>
              <a:gd name="connsiteY12" fmla="*/ 152403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6800" h="914400" extrusionOk="0">
                <a:moveTo>
                  <a:pt x="0" y="152403"/>
                </a:moveTo>
                <a:cubicBezTo>
                  <a:pt x="-9138" y="56675"/>
                  <a:pt x="59990" y="-11227"/>
                  <a:pt x="152403" y="0"/>
                </a:cubicBezTo>
                <a:cubicBezTo>
                  <a:pt x="255870" y="-38491"/>
                  <a:pt x="366684" y="14401"/>
                  <a:pt x="548640" y="0"/>
                </a:cubicBezTo>
                <a:cubicBezTo>
                  <a:pt x="730596" y="-14401"/>
                  <a:pt x="734231" y="35883"/>
                  <a:pt x="914397" y="0"/>
                </a:cubicBezTo>
                <a:cubicBezTo>
                  <a:pt x="998232" y="1770"/>
                  <a:pt x="1051596" y="66818"/>
                  <a:pt x="1066800" y="152403"/>
                </a:cubicBezTo>
                <a:cubicBezTo>
                  <a:pt x="1069969" y="290787"/>
                  <a:pt x="1052114" y="316807"/>
                  <a:pt x="1066800" y="445008"/>
                </a:cubicBezTo>
                <a:cubicBezTo>
                  <a:pt x="1081486" y="573210"/>
                  <a:pt x="1030104" y="670364"/>
                  <a:pt x="1066800" y="761997"/>
                </a:cubicBezTo>
                <a:cubicBezTo>
                  <a:pt x="1069445" y="868579"/>
                  <a:pt x="1003081" y="914000"/>
                  <a:pt x="914397" y="914400"/>
                </a:cubicBezTo>
                <a:cubicBezTo>
                  <a:pt x="795121" y="936923"/>
                  <a:pt x="733196" y="905903"/>
                  <a:pt x="556260" y="914400"/>
                </a:cubicBezTo>
                <a:cubicBezTo>
                  <a:pt x="379324" y="922897"/>
                  <a:pt x="350188" y="879219"/>
                  <a:pt x="152403" y="914400"/>
                </a:cubicBezTo>
                <a:cubicBezTo>
                  <a:pt x="72977" y="911600"/>
                  <a:pt x="-11634" y="853157"/>
                  <a:pt x="0" y="761997"/>
                </a:cubicBezTo>
                <a:cubicBezTo>
                  <a:pt x="-30611" y="669329"/>
                  <a:pt x="14574" y="547238"/>
                  <a:pt x="0" y="469392"/>
                </a:cubicBezTo>
                <a:cubicBezTo>
                  <a:pt x="-14574" y="391547"/>
                  <a:pt x="19303" y="271013"/>
                  <a:pt x="0" y="152403"/>
                </a:cubicBezTo>
                <a:close/>
              </a:path>
            </a:pathLst>
          </a:custGeom>
          <a:noFill/>
          <a:ln w="25400">
            <a:solidFill>
              <a:schemeClr val="accent2"/>
            </a:solidFill>
            <a:miter lim="800000"/>
            <a:extLst>
              <a:ext uri="{C807C97D-BFC1-408E-A445-0C87EB9F89A2}">
                <ask:lineSketchStyleProps xmlns:ask="http://schemas.microsoft.com/office/drawing/2018/sketchyshapes" sd="4089824081">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Rounded Corners 36">
            <a:extLst>
              <a:ext uri="{FF2B5EF4-FFF2-40B4-BE49-F238E27FC236}">
                <a16:creationId xmlns:a16="http://schemas.microsoft.com/office/drawing/2014/main" id="{A2ADD286-09FE-C085-8EEC-F01B987051B7}"/>
              </a:ext>
            </a:extLst>
          </p:cNvPr>
          <p:cNvSpPr/>
          <p:nvPr/>
        </p:nvSpPr>
        <p:spPr>
          <a:xfrm>
            <a:off x="6866769" y="4271595"/>
            <a:ext cx="1066800" cy="914400"/>
          </a:xfrm>
          <a:custGeom>
            <a:avLst/>
            <a:gdLst>
              <a:gd name="connsiteX0" fmla="*/ 0 w 1066800"/>
              <a:gd name="connsiteY0" fmla="*/ 152403 h 914400"/>
              <a:gd name="connsiteX1" fmla="*/ 152403 w 1066800"/>
              <a:gd name="connsiteY1" fmla="*/ 0 h 914400"/>
              <a:gd name="connsiteX2" fmla="*/ 548640 w 1066800"/>
              <a:gd name="connsiteY2" fmla="*/ 0 h 914400"/>
              <a:gd name="connsiteX3" fmla="*/ 914397 w 1066800"/>
              <a:gd name="connsiteY3" fmla="*/ 0 h 914400"/>
              <a:gd name="connsiteX4" fmla="*/ 1066800 w 1066800"/>
              <a:gd name="connsiteY4" fmla="*/ 152403 h 914400"/>
              <a:gd name="connsiteX5" fmla="*/ 1066800 w 1066800"/>
              <a:gd name="connsiteY5" fmla="*/ 445008 h 914400"/>
              <a:gd name="connsiteX6" fmla="*/ 1066800 w 1066800"/>
              <a:gd name="connsiteY6" fmla="*/ 761997 h 914400"/>
              <a:gd name="connsiteX7" fmla="*/ 914397 w 1066800"/>
              <a:gd name="connsiteY7" fmla="*/ 914400 h 914400"/>
              <a:gd name="connsiteX8" fmla="*/ 556260 w 1066800"/>
              <a:gd name="connsiteY8" fmla="*/ 914400 h 914400"/>
              <a:gd name="connsiteX9" fmla="*/ 152403 w 1066800"/>
              <a:gd name="connsiteY9" fmla="*/ 914400 h 914400"/>
              <a:gd name="connsiteX10" fmla="*/ 0 w 1066800"/>
              <a:gd name="connsiteY10" fmla="*/ 761997 h 914400"/>
              <a:gd name="connsiteX11" fmla="*/ 0 w 1066800"/>
              <a:gd name="connsiteY11" fmla="*/ 469392 h 914400"/>
              <a:gd name="connsiteX12" fmla="*/ 0 w 1066800"/>
              <a:gd name="connsiteY12" fmla="*/ 152403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6800" h="914400" extrusionOk="0">
                <a:moveTo>
                  <a:pt x="0" y="152403"/>
                </a:moveTo>
                <a:cubicBezTo>
                  <a:pt x="-9138" y="56675"/>
                  <a:pt x="59990" y="-11227"/>
                  <a:pt x="152403" y="0"/>
                </a:cubicBezTo>
                <a:cubicBezTo>
                  <a:pt x="255870" y="-38491"/>
                  <a:pt x="366684" y="14401"/>
                  <a:pt x="548640" y="0"/>
                </a:cubicBezTo>
                <a:cubicBezTo>
                  <a:pt x="730596" y="-14401"/>
                  <a:pt x="734231" y="35883"/>
                  <a:pt x="914397" y="0"/>
                </a:cubicBezTo>
                <a:cubicBezTo>
                  <a:pt x="998232" y="1770"/>
                  <a:pt x="1051596" y="66818"/>
                  <a:pt x="1066800" y="152403"/>
                </a:cubicBezTo>
                <a:cubicBezTo>
                  <a:pt x="1069969" y="290787"/>
                  <a:pt x="1052114" y="316807"/>
                  <a:pt x="1066800" y="445008"/>
                </a:cubicBezTo>
                <a:cubicBezTo>
                  <a:pt x="1081486" y="573210"/>
                  <a:pt x="1030104" y="670364"/>
                  <a:pt x="1066800" y="761997"/>
                </a:cubicBezTo>
                <a:cubicBezTo>
                  <a:pt x="1069445" y="868579"/>
                  <a:pt x="1003081" y="914000"/>
                  <a:pt x="914397" y="914400"/>
                </a:cubicBezTo>
                <a:cubicBezTo>
                  <a:pt x="795121" y="936923"/>
                  <a:pt x="733196" y="905903"/>
                  <a:pt x="556260" y="914400"/>
                </a:cubicBezTo>
                <a:cubicBezTo>
                  <a:pt x="379324" y="922897"/>
                  <a:pt x="350188" y="879219"/>
                  <a:pt x="152403" y="914400"/>
                </a:cubicBezTo>
                <a:cubicBezTo>
                  <a:pt x="72977" y="911600"/>
                  <a:pt x="-11634" y="853157"/>
                  <a:pt x="0" y="761997"/>
                </a:cubicBezTo>
                <a:cubicBezTo>
                  <a:pt x="-30611" y="669329"/>
                  <a:pt x="14574" y="547238"/>
                  <a:pt x="0" y="469392"/>
                </a:cubicBezTo>
                <a:cubicBezTo>
                  <a:pt x="-14574" y="391547"/>
                  <a:pt x="19303" y="271013"/>
                  <a:pt x="0" y="152403"/>
                </a:cubicBezTo>
                <a:close/>
              </a:path>
            </a:pathLst>
          </a:custGeom>
          <a:noFill/>
          <a:ln w="25400">
            <a:solidFill>
              <a:schemeClr val="accent2"/>
            </a:solidFill>
            <a:miter lim="800000"/>
            <a:extLst>
              <a:ext uri="{C807C97D-BFC1-408E-A445-0C87EB9F89A2}">
                <ask:lineSketchStyleProps xmlns:ask="http://schemas.microsoft.com/office/drawing/2018/sketchyshapes" sd="4089824081">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Rounded Corners 37">
            <a:extLst>
              <a:ext uri="{FF2B5EF4-FFF2-40B4-BE49-F238E27FC236}">
                <a16:creationId xmlns:a16="http://schemas.microsoft.com/office/drawing/2014/main" id="{957C2962-DFD1-DC4D-D1FF-D054F52E2E88}"/>
              </a:ext>
            </a:extLst>
          </p:cNvPr>
          <p:cNvSpPr/>
          <p:nvPr/>
        </p:nvSpPr>
        <p:spPr>
          <a:xfrm>
            <a:off x="6942969" y="4347795"/>
            <a:ext cx="1066800" cy="914400"/>
          </a:xfrm>
          <a:custGeom>
            <a:avLst/>
            <a:gdLst>
              <a:gd name="connsiteX0" fmla="*/ 0 w 1066800"/>
              <a:gd name="connsiteY0" fmla="*/ 152403 h 914400"/>
              <a:gd name="connsiteX1" fmla="*/ 152403 w 1066800"/>
              <a:gd name="connsiteY1" fmla="*/ 0 h 914400"/>
              <a:gd name="connsiteX2" fmla="*/ 548640 w 1066800"/>
              <a:gd name="connsiteY2" fmla="*/ 0 h 914400"/>
              <a:gd name="connsiteX3" fmla="*/ 914397 w 1066800"/>
              <a:gd name="connsiteY3" fmla="*/ 0 h 914400"/>
              <a:gd name="connsiteX4" fmla="*/ 1066800 w 1066800"/>
              <a:gd name="connsiteY4" fmla="*/ 152403 h 914400"/>
              <a:gd name="connsiteX5" fmla="*/ 1066800 w 1066800"/>
              <a:gd name="connsiteY5" fmla="*/ 445008 h 914400"/>
              <a:gd name="connsiteX6" fmla="*/ 1066800 w 1066800"/>
              <a:gd name="connsiteY6" fmla="*/ 761997 h 914400"/>
              <a:gd name="connsiteX7" fmla="*/ 914397 w 1066800"/>
              <a:gd name="connsiteY7" fmla="*/ 914400 h 914400"/>
              <a:gd name="connsiteX8" fmla="*/ 556260 w 1066800"/>
              <a:gd name="connsiteY8" fmla="*/ 914400 h 914400"/>
              <a:gd name="connsiteX9" fmla="*/ 152403 w 1066800"/>
              <a:gd name="connsiteY9" fmla="*/ 914400 h 914400"/>
              <a:gd name="connsiteX10" fmla="*/ 0 w 1066800"/>
              <a:gd name="connsiteY10" fmla="*/ 761997 h 914400"/>
              <a:gd name="connsiteX11" fmla="*/ 0 w 1066800"/>
              <a:gd name="connsiteY11" fmla="*/ 469392 h 914400"/>
              <a:gd name="connsiteX12" fmla="*/ 0 w 1066800"/>
              <a:gd name="connsiteY12" fmla="*/ 152403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6800" h="914400" extrusionOk="0">
                <a:moveTo>
                  <a:pt x="0" y="152403"/>
                </a:moveTo>
                <a:cubicBezTo>
                  <a:pt x="-9138" y="56675"/>
                  <a:pt x="59990" y="-11227"/>
                  <a:pt x="152403" y="0"/>
                </a:cubicBezTo>
                <a:cubicBezTo>
                  <a:pt x="255870" y="-38491"/>
                  <a:pt x="366684" y="14401"/>
                  <a:pt x="548640" y="0"/>
                </a:cubicBezTo>
                <a:cubicBezTo>
                  <a:pt x="730596" y="-14401"/>
                  <a:pt x="734231" y="35883"/>
                  <a:pt x="914397" y="0"/>
                </a:cubicBezTo>
                <a:cubicBezTo>
                  <a:pt x="998232" y="1770"/>
                  <a:pt x="1051596" y="66818"/>
                  <a:pt x="1066800" y="152403"/>
                </a:cubicBezTo>
                <a:cubicBezTo>
                  <a:pt x="1069969" y="290787"/>
                  <a:pt x="1052114" y="316807"/>
                  <a:pt x="1066800" y="445008"/>
                </a:cubicBezTo>
                <a:cubicBezTo>
                  <a:pt x="1081486" y="573210"/>
                  <a:pt x="1030104" y="670364"/>
                  <a:pt x="1066800" y="761997"/>
                </a:cubicBezTo>
                <a:cubicBezTo>
                  <a:pt x="1069445" y="868579"/>
                  <a:pt x="1003081" y="914000"/>
                  <a:pt x="914397" y="914400"/>
                </a:cubicBezTo>
                <a:cubicBezTo>
                  <a:pt x="795121" y="936923"/>
                  <a:pt x="733196" y="905903"/>
                  <a:pt x="556260" y="914400"/>
                </a:cubicBezTo>
                <a:cubicBezTo>
                  <a:pt x="379324" y="922897"/>
                  <a:pt x="350188" y="879219"/>
                  <a:pt x="152403" y="914400"/>
                </a:cubicBezTo>
                <a:cubicBezTo>
                  <a:pt x="72977" y="911600"/>
                  <a:pt x="-11634" y="853157"/>
                  <a:pt x="0" y="761997"/>
                </a:cubicBezTo>
                <a:cubicBezTo>
                  <a:pt x="-30611" y="669329"/>
                  <a:pt x="14574" y="547238"/>
                  <a:pt x="0" y="469392"/>
                </a:cubicBezTo>
                <a:cubicBezTo>
                  <a:pt x="-14574" y="391547"/>
                  <a:pt x="19303" y="271013"/>
                  <a:pt x="0" y="152403"/>
                </a:cubicBezTo>
                <a:close/>
              </a:path>
            </a:pathLst>
          </a:custGeom>
          <a:noFill/>
          <a:ln w="25400">
            <a:solidFill>
              <a:schemeClr val="accent2"/>
            </a:solidFill>
            <a:miter lim="800000"/>
            <a:extLst>
              <a:ext uri="{C807C97D-BFC1-408E-A445-0C87EB9F89A2}">
                <ask:lineSketchStyleProps xmlns:ask="http://schemas.microsoft.com/office/drawing/2018/sketchyshapes" sd="4089824081">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200" dirty="0"/>
          </a:p>
        </p:txBody>
      </p:sp>
      <p:sp>
        <p:nvSpPr>
          <p:cNvPr id="40" name="TextBox 39">
            <a:extLst>
              <a:ext uri="{FF2B5EF4-FFF2-40B4-BE49-F238E27FC236}">
                <a16:creationId xmlns:a16="http://schemas.microsoft.com/office/drawing/2014/main" id="{CD169FFD-C7FB-BFB4-BCD5-64B7DA040496}"/>
              </a:ext>
            </a:extLst>
          </p:cNvPr>
          <p:cNvSpPr txBox="1"/>
          <p:nvPr/>
        </p:nvSpPr>
        <p:spPr>
          <a:xfrm>
            <a:off x="5227848" y="4451796"/>
            <a:ext cx="1144241" cy="553998"/>
          </a:xfrm>
          <a:prstGeom prst="rect">
            <a:avLst/>
          </a:prstGeom>
          <a:noFill/>
        </p:spPr>
        <p:txBody>
          <a:bodyPr wrap="square">
            <a:spAutoFit/>
          </a:bodyPr>
          <a:lstStyle/>
          <a:p>
            <a:pPr algn="ctr"/>
            <a:r>
              <a:rPr lang="en-US" sz="1000" dirty="0">
                <a:latin typeface="+mj-lt"/>
              </a:rPr>
              <a:t>79x79x48</a:t>
            </a:r>
          </a:p>
          <a:p>
            <a:pPr algn="ctr"/>
            <a:r>
              <a:rPr lang="en-US" sz="1000" dirty="0">
                <a:latin typeface="+mj-lt"/>
              </a:rPr>
              <a:t>Conv: 3x3</a:t>
            </a:r>
          </a:p>
          <a:p>
            <a:pPr algn="ctr"/>
            <a:r>
              <a:rPr lang="en-US" sz="1000" dirty="0">
                <a:latin typeface="+mj-lt"/>
              </a:rPr>
              <a:t>MaxP: 2x2</a:t>
            </a:r>
          </a:p>
        </p:txBody>
      </p:sp>
      <p:sp>
        <p:nvSpPr>
          <p:cNvPr id="41" name="TextBox 40">
            <a:extLst>
              <a:ext uri="{FF2B5EF4-FFF2-40B4-BE49-F238E27FC236}">
                <a16:creationId xmlns:a16="http://schemas.microsoft.com/office/drawing/2014/main" id="{8D7FD85E-8801-E01B-0ADC-CBF52A1B1C5A}"/>
              </a:ext>
            </a:extLst>
          </p:cNvPr>
          <p:cNvSpPr txBox="1"/>
          <p:nvPr/>
        </p:nvSpPr>
        <p:spPr>
          <a:xfrm>
            <a:off x="6866769" y="4427393"/>
            <a:ext cx="1066800" cy="553998"/>
          </a:xfrm>
          <a:prstGeom prst="rect">
            <a:avLst/>
          </a:prstGeom>
          <a:noFill/>
        </p:spPr>
        <p:txBody>
          <a:bodyPr wrap="square">
            <a:spAutoFit/>
          </a:bodyPr>
          <a:lstStyle/>
          <a:p>
            <a:pPr algn="ctr"/>
            <a:r>
              <a:rPr lang="en-US" sz="1000" dirty="0">
                <a:latin typeface="+mj-lt"/>
              </a:rPr>
              <a:t>38x38x128</a:t>
            </a:r>
          </a:p>
          <a:p>
            <a:pPr algn="ctr"/>
            <a:r>
              <a:rPr lang="en-US" sz="1000" dirty="0">
                <a:latin typeface="+mj-lt"/>
              </a:rPr>
              <a:t>Conv: 3x3</a:t>
            </a:r>
          </a:p>
          <a:p>
            <a:pPr algn="ctr"/>
            <a:r>
              <a:rPr lang="en-US" sz="1000" dirty="0">
                <a:latin typeface="+mj-lt"/>
              </a:rPr>
              <a:t>MaxP: 2x2</a:t>
            </a:r>
          </a:p>
        </p:txBody>
      </p:sp>
      <p:sp>
        <p:nvSpPr>
          <p:cNvPr id="43" name="Arrow: Down 42">
            <a:extLst>
              <a:ext uri="{FF2B5EF4-FFF2-40B4-BE49-F238E27FC236}">
                <a16:creationId xmlns:a16="http://schemas.microsoft.com/office/drawing/2014/main" id="{94079A77-6589-2490-4973-572299DF99D4}"/>
              </a:ext>
            </a:extLst>
          </p:cNvPr>
          <p:cNvSpPr/>
          <p:nvPr/>
        </p:nvSpPr>
        <p:spPr>
          <a:xfrm rot="16200000">
            <a:off x="6520319" y="4484695"/>
            <a:ext cx="187400" cy="408899"/>
          </a:xfrm>
          <a:custGeom>
            <a:avLst/>
            <a:gdLst>
              <a:gd name="connsiteX0" fmla="*/ 0 w 187400"/>
              <a:gd name="connsiteY0" fmla="*/ 315199 h 408899"/>
              <a:gd name="connsiteX1" fmla="*/ 46850 w 187400"/>
              <a:gd name="connsiteY1" fmla="*/ 315199 h 408899"/>
              <a:gd name="connsiteX2" fmla="*/ 46850 w 187400"/>
              <a:gd name="connsiteY2" fmla="*/ 0 h 408899"/>
              <a:gd name="connsiteX3" fmla="*/ 140550 w 187400"/>
              <a:gd name="connsiteY3" fmla="*/ 0 h 408899"/>
              <a:gd name="connsiteX4" fmla="*/ 140550 w 187400"/>
              <a:gd name="connsiteY4" fmla="*/ 315199 h 408899"/>
              <a:gd name="connsiteX5" fmla="*/ 187400 w 187400"/>
              <a:gd name="connsiteY5" fmla="*/ 315199 h 408899"/>
              <a:gd name="connsiteX6" fmla="*/ 93700 w 187400"/>
              <a:gd name="connsiteY6" fmla="*/ 408899 h 408899"/>
              <a:gd name="connsiteX7" fmla="*/ 0 w 187400"/>
              <a:gd name="connsiteY7" fmla="*/ 315199 h 408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7400" h="408899" fill="none" extrusionOk="0">
                <a:moveTo>
                  <a:pt x="0" y="315199"/>
                </a:moveTo>
                <a:cubicBezTo>
                  <a:pt x="15633" y="314464"/>
                  <a:pt x="37188" y="318055"/>
                  <a:pt x="46850" y="315199"/>
                </a:cubicBezTo>
                <a:cubicBezTo>
                  <a:pt x="41795" y="181220"/>
                  <a:pt x="84522" y="67602"/>
                  <a:pt x="46850" y="0"/>
                </a:cubicBezTo>
                <a:cubicBezTo>
                  <a:pt x="69704" y="-1018"/>
                  <a:pt x="108991" y="8440"/>
                  <a:pt x="140550" y="0"/>
                </a:cubicBezTo>
                <a:cubicBezTo>
                  <a:pt x="176634" y="124157"/>
                  <a:pt x="134189" y="169430"/>
                  <a:pt x="140550" y="315199"/>
                </a:cubicBezTo>
                <a:cubicBezTo>
                  <a:pt x="158794" y="313081"/>
                  <a:pt x="173276" y="318587"/>
                  <a:pt x="187400" y="315199"/>
                </a:cubicBezTo>
                <a:cubicBezTo>
                  <a:pt x="164769" y="340431"/>
                  <a:pt x="127252" y="353992"/>
                  <a:pt x="93700" y="408899"/>
                </a:cubicBezTo>
                <a:cubicBezTo>
                  <a:pt x="51930" y="369164"/>
                  <a:pt x="34939" y="340935"/>
                  <a:pt x="0" y="315199"/>
                </a:cubicBezTo>
                <a:close/>
              </a:path>
              <a:path w="187400" h="408899" stroke="0" extrusionOk="0">
                <a:moveTo>
                  <a:pt x="0" y="315199"/>
                </a:moveTo>
                <a:cubicBezTo>
                  <a:pt x="19881" y="311184"/>
                  <a:pt x="33776" y="317508"/>
                  <a:pt x="46850" y="315199"/>
                </a:cubicBezTo>
                <a:cubicBezTo>
                  <a:pt x="20747" y="188547"/>
                  <a:pt x="54100" y="126545"/>
                  <a:pt x="46850" y="0"/>
                </a:cubicBezTo>
                <a:cubicBezTo>
                  <a:pt x="70488" y="-1439"/>
                  <a:pt x="121795" y="5982"/>
                  <a:pt x="140550" y="0"/>
                </a:cubicBezTo>
                <a:cubicBezTo>
                  <a:pt x="166443" y="71060"/>
                  <a:pt x="120339" y="219996"/>
                  <a:pt x="140550" y="315199"/>
                </a:cubicBezTo>
                <a:cubicBezTo>
                  <a:pt x="151668" y="310192"/>
                  <a:pt x="174391" y="317497"/>
                  <a:pt x="187400" y="315199"/>
                </a:cubicBezTo>
                <a:cubicBezTo>
                  <a:pt x="148342" y="359210"/>
                  <a:pt x="119256" y="381638"/>
                  <a:pt x="93700" y="408899"/>
                </a:cubicBezTo>
                <a:cubicBezTo>
                  <a:pt x="45468" y="365492"/>
                  <a:pt x="43778" y="347569"/>
                  <a:pt x="0" y="315199"/>
                </a:cubicBezTo>
                <a:close/>
              </a:path>
            </a:pathLst>
          </a:custGeom>
          <a:solidFill>
            <a:schemeClr val="accent4"/>
          </a:solidFill>
          <a:ln>
            <a:solidFill>
              <a:schemeClr val="accent4"/>
            </a:solidFill>
            <a:miter lim="800000"/>
            <a:extLst>
              <a:ext uri="{C807C97D-BFC1-408E-A445-0C87EB9F89A2}">
                <ask:lineSketchStyleProps xmlns:ask="http://schemas.microsoft.com/office/drawing/2018/sketchyshapes" sd="820769485">
                  <a:prstGeom prst="downArrow">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Rounded Corners 47">
            <a:extLst>
              <a:ext uri="{FF2B5EF4-FFF2-40B4-BE49-F238E27FC236}">
                <a16:creationId xmlns:a16="http://schemas.microsoft.com/office/drawing/2014/main" id="{CF7B8490-7774-D447-E632-985974D9F9F2}"/>
              </a:ext>
            </a:extLst>
          </p:cNvPr>
          <p:cNvSpPr/>
          <p:nvPr/>
        </p:nvSpPr>
        <p:spPr>
          <a:xfrm>
            <a:off x="8767144" y="4199833"/>
            <a:ext cx="311177" cy="1088957"/>
          </a:xfrm>
          <a:custGeom>
            <a:avLst/>
            <a:gdLst>
              <a:gd name="connsiteX0" fmla="*/ 0 w 311177"/>
              <a:gd name="connsiteY0" fmla="*/ 51864 h 1088957"/>
              <a:gd name="connsiteX1" fmla="*/ 51864 w 311177"/>
              <a:gd name="connsiteY1" fmla="*/ 0 h 1088957"/>
              <a:gd name="connsiteX2" fmla="*/ 259313 w 311177"/>
              <a:gd name="connsiteY2" fmla="*/ 0 h 1088957"/>
              <a:gd name="connsiteX3" fmla="*/ 311177 w 311177"/>
              <a:gd name="connsiteY3" fmla="*/ 51864 h 1088957"/>
              <a:gd name="connsiteX4" fmla="*/ 311177 w 311177"/>
              <a:gd name="connsiteY4" fmla="*/ 514922 h 1088957"/>
              <a:gd name="connsiteX5" fmla="*/ 311177 w 311177"/>
              <a:gd name="connsiteY5" fmla="*/ 1037093 h 1088957"/>
              <a:gd name="connsiteX6" fmla="*/ 259313 w 311177"/>
              <a:gd name="connsiteY6" fmla="*/ 1088957 h 1088957"/>
              <a:gd name="connsiteX7" fmla="*/ 51864 w 311177"/>
              <a:gd name="connsiteY7" fmla="*/ 1088957 h 1088957"/>
              <a:gd name="connsiteX8" fmla="*/ 0 w 311177"/>
              <a:gd name="connsiteY8" fmla="*/ 1037093 h 1088957"/>
              <a:gd name="connsiteX9" fmla="*/ 0 w 311177"/>
              <a:gd name="connsiteY9" fmla="*/ 524774 h 1088957"/>
              <a:gd name="connsiteX10" fmla="*/ 0 w 311177"/>
              <a:gd name="connsiteY10" fmla="*/ 51864 h 1088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1177" h="1088957" extrusionOk="0">
                <a:moveTo>
                  <a:pt x="0" y="51864"/>
                </a:moveTo>
                <a:cubicBezTo>
                  <a:pt x="-500" y="22587"/>
                  <a:pt x="20318" y="-3953"/>
                  <a:pt x="51864" y="0"/>
                </a:cubicBezTo>
                <a:cubicBezTo>
                  <a:pt x="134531" y="-4877"/>
                  <a:pt x="161272" y="8698"/>
                  <a:pt x="259313" y="0"/>
                </a:cubicBezTo>
                <a:cubicBezTo>
                  <a:pt x="285481" y="-5678"/>
                  <a:pt x="311079" y="30099"/>
                  <a:pt x="311177" y="51864"/>
                </a:cubicBezTo>
                <a:cubicBezTo>
                  <a:pt x="350375" y="208729"/>
                  <a:pt x="302515" y="317298"/>
                  <a:pt x="311177" y="514922"/>
                </a:cubicBezTo>
                <a:cubicBezTo>
                  <a:pt x="319839" y="712546"/>
                  <a:pt x="282720" y="849925"/>
                  <a:pt x="311177" y="1037093"/>
                </a:cubicBezTo>
                <a:cubicBezTo>
                  <a:pt x="313466" y="1064967"/>
                  <a:pt x="282522" y="1092917"/>
                  <a:pt x="259313" y="1088957"/>
                </a:cubicBezTo>
                <a:cubicBezTo>
                  <a:pt x="192823" y="1094655"/>
                  <a:pt x="140535" y="1083442"/>
                  <a:pt x="51864" y="1088957"/>
                </a:cubicBezTo>
                <a:cubicBezTo>
                  <a:pt x="22481" y="1083473"/>
                  <a:pt x="4132" y="1066996"/>
                  <a:pt x="0" y="1037093"/>
                </a:cubicBezTo>
                <a:cubicBezTo>
                  <a:pt x="-34843" y="801772"/>
                  <a:pt x="3076" y="712126"/>
                  <a:pt x="0" y="524774"/>
                </a:cubicBezTo>
                <a:cubicBezTo>
                  <a:pt x="-3076" y="337422"/>
                  <a:pt x="54301" y="227252"/>
                  <a:pt x="0" y="51864"/>
                </a:cubicBezTo>
                <a:close/>
              </a:path>
            </a:pathLst>
          </a:custGeom>
          <a:noFill/>
          <a:ln w="25400">
            <a:solidFill>
              <a:schemeClr val="accent2"/>
            </a:solidFill>
            <a:miter lim="800000"/>
            <a:extLst>
              <a:ext uri="{C807C97D-BFC1-408E-A445-0C87EB9F89A2}">
                <ask:lineSketchStyleProps xmlns:ask="http://schemas.microsoft.com/office/drawing/2018/sketchyshapes" sd="4089824081">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837ABCB6-7C71-ABE6-29BB-4ACA99C08877}"/>
              </a:ext>
            </a:extLst>
          </p:cNvPr>
          <p:cNvSpPr txBox="1"/>
          <p:nvPr/>
        </p:nvSpPr>
        <p:spPr>
          <a:xfrm>
            <a:off x="8695569" y="4578057"/>
            <a:ext cx="457200" cy="261610"/>
          </a:xfrm>
          <a:prstGeom prst="rect">
            <a:avLst/>
          </a:prstGeom>
          <a:noFill/>
        </p:spPr>
        <p:txBody>
          <a:bodyPr wrap="square">
            <a:spAutoFit/>
          </a:bodyPr>
          <a:lstStyle/>
          <a:p>
            <a:pPr algn="ctr"/>
            <a:r>
              <a:rPr lang="en-US" sz="1100" dirty="0">
                <a:latin typeface="+mj-lt"/>
              </a:rPr>
              <a:t>FC1</a:t>
            </a:r>
          </a:p>
        </p:txBody>
      </p:sp>
      <p:sp>
        <p:nvSpPr>
          <p:cNvPr id="57" name="TextBox 56">
            <a:extLst>
              <a:ext uri="{FF2B5EF4-FFF2-40B4-BE49-F238E27FC236}">
                <a16:creationId xmlns:a16="http://schemas.microsoft.com/office/drawing/2014/main" id="{439C257B-869D-DD31-34C1-1F901C2D989A}"/>
              </a:ext>
            </a:extLst>
          </p:cNvPr>
          <p:cNvSpPr txBox="1"/>
          <p:nvPr/>
        </p:nvSpPr>
        <p:spPr>
          <a:xfrm>
            <a:off x="9058813" y="4399120"/>
            <a:ext cx="697743" cy="261610"/>
          </a:xfrm>
          <a:prstGeom prst="rect">
            <a:avLst/>
          </a:prstGeom>
          <a:noFill/>
        </p:spPr>
        <p:txBody>
          <a:bodyPr wrap="square">
            <a:spAutoFit/>
          </a:bodyPr>
          <a:lstStyle/>
          <a:p>
            <a:pPr algn="ctr"/>
            <a:r>
              <a:rPr lang="en-US" sz="1100" dirty="0">
                <a:latin typeface="+mj-lt"/>
              </a:rPr>
              <a:t>64x1</a:t>
            </a:r>
          </a:p>
        </p:txBody>
      </p:sp>
      <p:sp>
        <p:nvSpPr>
          <p:cNvPr id="58" name="Arrow: Down 57">
            <a:extLst>
              <a:ext uri="{FF2B5EF4-FFF2-40B4-BE49-F238E27FC236}">
                <a16:creationId xmlns:a16="http://schemas.microsoft.com/office/drawing/2014/main" id="{631A7627-4DB7-7872-F57D-154ECC9AD779}"/>
              </a:ext>
            </a:extLst>
          </p:cNvPr>
          <p:cNvSpPr/>
          <p:nvPr/>
        </p:nvSpPr>
        <p:spPr>
          <a:xfrm rot="16200000">
            <a:off x="9295086" y="4453599"/>
            <a:ext cx="272125" cy="587222"/>
          </a:xfrm>
          <a:custGeom>
            <a:avLst/>
            <a:gdLst>
              <a:gd name="connsiteX0" fmla="*/ 0 w 272125"/>
              <a:gd name="connsiteY0" fmla="*/ 451160 h 587222"/>
              <a:gd name="connsiteX1" fmla="*/ 68031 w 272125"/>
              <a:gd name="connsiteY1" fmla="*/ 451160 h 587222"/>
              <a:gd name="connsiteX2" fmla="*/ 68031 w 272125"/>
              <a:gd name="connsiteY2" fmla="*/ 0 h 587222"/>
              <a:gd name="connsiteX3" fmla="*/ 204094 w 272125"/>
              <a:gd name="connsiteY3" fmla="*/ 0 h 587222"/>
              <a:gd name="connsiteX4" fmla="*/ 204094 w 272125"/>
              <a:gd name="connsiteY4" fmla="*/ 451160 h 587222"/>
              <a:gd name="connsiteX5" fmla="*/ 272125 w 272125"/>
              <a:gd name="connsiteY5" fmla="*/ 451160 h 587222"/>
              <a:gd name="connsiteX6" fmla="*/ 136063 w 272125"/>
              <a:gd name="connsiteY6" fmla="*/ 587222 h 587222"/>
              <a:gd name="connsiteX7" fmla="*/ 0 w 272125"/>
              <a:gd name="connsiteY7" fmla="*/ 451160 h 58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2125" h="587222" fill="none" extrusionOk="0">
                <a:moveTo>
                  <a:pt x="0" y="451160"/>
                </a:moveTo>
                <a:cubicBezTo>
                  <a:pt x="14547" y="447593"/>
                  <a:pt x="47988" y="453582"/>
                  <a:pt x="68031" y="451160"/>
                </a:cubicBezTo>
                <a:cubicBezTo>
                  <a:pt x="16301" y="308318"/>
                  <a:pt x="97973" y="199433"/>
                  <a:pt x="68031" y="0"/>
                </a:cubicBezTo>
                <a:cubicBezTo>
                  <a:pt x="133679" y="-727"/>
                  <a:pt x="164472" y="6671"/>
                  <a:pt x="204094" y="0"/>
                </a:cubicBezTo>
                <a:cubicBezTo>
                  <a:pt x="207057" y="210855"/>
                  <a:pt x="173025" y="233876"/>
                  <a:pt x="204094" y="451160"/>
                </a:cubicBezTo>
                <a:cubicBezTo>
                  <a:pt x="228727" y="450084"/>
                  <a:pt x="238331" y="458261"/>
                  <a:pt x="272125" y="451160"/>
                </a:cubicBezTo>
                <a:cubicBezTo>
                  <a:pt x="241526" y="492687"/>
                  <a:pt x="174834" y="519731"/>
                  <a:pt x="136063" y="587222"/>
                </a:cubicBezTo>
                <a:cubicBezTo>
                  <a:pt x="83007" y="541043"/>
                  <a:pt x="70939" y="495490"/>
                  <a:pt x="0" y="451160"/>
                </a:cubicBezTo>
                <a:close/>
              </a:path>
              <a:path w="272125" h="587222" stroke="0" extrusionOk="0">
                <a:moveTo>
                  <a:pt x="0" y="451160"/>
                </a:moveTo>
                <a:cubicBezTo>
                  <a:pt x="29694" y="448169"/>
                  <a:pt x="42660" y="457270"/>
                  <a:pt x="68031" y="451160"/>
                </a:cubicBezTo>
                <a:cubicBezTo>
                  <a:pt x="26140" y="234044"/>
                  <a:pt x="94027" y="170596"/>
                  <a:pt x="68031" y="0"/>
                </a:cubicBezTo>
                <a:cubicBezTo>
                  <a:pt x="99184" y="-891"/>
                  <a:pt x="136854" y="14698"/>
                  <a:pt x="204094" y="0"/>
                </a:cubicBezTo>
                <a:cubicBezTo>
                  <a:pt x="205458" y="112029"/>
                  <a:pt x="189771" y="309723"/>
                  <a:pt x="204094" y="451160"/>
                </a:cubicBezTo>
                <a:cubicBezTo>
                  <a:pt x="231773" y="449570"/>
                  <a:pt x="258115" y="456206"/>
                  <a:pt x="272125" y="451160"/>
                </a:cubicBezTo>
                <a:cubicBezTo>
                  <a:pt x="245865" y="489810"/>
                  <a:pt x="164440" y="526514"/>
                  <a:pt x="136063" y="587222"/>
                </a:cubicBezTo>
                <a:cubicBezTo>
                  <a:pt x="83002" y="555773"/>
                  <a:pt x="56877" y="491517"/>
                  <a:pt x="0" y="451160"/>
                </a:cubicBezTo>
                <a:close/>
              </a:path>
            </a:pathLst>
          </a:custGeom>
          <a:solidFill>
            <a:schemeClr val="accent4"/>
          </a:solidFill>
          <a:ln>
            <a:solidFill>
              <a:schemeClr val="accent4"/>
            </a:solidFill>
            <a:miter lim="800000"/>
            <a:extLst>
              <a:ext uri="{C807C97D-BFC1-408E-A445-0C87EB9F89A2}">
                <ask:lineSketchStyleProps xmlns:ask="http://schemas.microsoft.com/office/drawing/2018/sketchyshapes" sd="820769485">
                  <a:prstGeom prst="downArrow">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Arrow: Down 58">
            <a:extLst>
              <a:ext uri="{FF2B5EF4-FFF2-40B4-BE49-F238E27FC236}">
                <a16:creationId xmlns:a16="http://schemas.microsoft.com/office/drawing/2014/main" id="{EC428DC2-F4C0-9E90-162A-7268B9B7619A}"/>
              </a:ext>
            </a:extLst>
          </p:cNvPr>
          <p:cNvSpPr/>
          <p:nvPr/>
        </p:nvSpPr>
        <p:spPr>
          <a:xfrm rot="16200000">
            <a:off x="8266047" y="4372728"/>
            <a:ext cx="246220" cy="754486"/>
          </a:xfrm>
          <a:custGeom>
            <a:avLst/>
            <a:gdLst>
              <a:gd name="connsiteX0" fmla="*/ 0 w 246220"/>
              <a:gd name="connsiteY0" fmla="*/ 631376 h 754486"/>
              <a:gd name="connsiteX1" fmla="*/ 61555 w 246220"/>
              <a:gd name="connsiteY1" fmla="*/ 631376 h 754486"/>
              <a:gd name="connsiteX2" fmla="*/ 61555 w 246220"/>
              <a:gd name="connsiteY2" fmla="*/ 303060 h 754486"/>
              <a:gd name="connsiteX3" fmla="*/ 61555 w 246220"/>
              <a:gd name="connsiteY3" fmla="*/ 0 h 754486"/>
              <a:gd name="connsiteX4" fmla="*/ 184665 w 246220"/>
              <a:gd name="connsiteY4" fmla="*/ 0 h 754486"/>
              <a:gd name="connsiteX5" fmla="*/ 184665 w 246220"/>
              <a:gd name="connsiteY5" fmla="*/ 322002 h 754486"/>
              <a:gd name="connsiteX6" fmla="*/ 184665 w 246220"/>
              <a:gd name="connsiteY6" fmla="*/ 631376 h 754486"/>
              <a:gd name="connsiteX7" fmla="*/ 246220 w 246220"/>
              <a:gd name="connsiteY7" fmla="*/ 631376 h 754486"/>
              <a:gd name="connsiteX8" fmla="*/ 123110 w 246220"/>
              <a:gd name="connsiteY8" fmla="*/ 754486 h 754486"/>
              <a:gd name="connsiteX9" fmla="*/ 0 w 246220"/>
              <a:gd name="connsiteY9" fmla="*/ 631376 h 754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6220" h="754486" fill="none" extrusionOk="0">
                <a:moveTo>
                  <a:pt x="0" y="631376"/>
                </a:moveTo>
                <a:cubicBezTo>
                  <a:pt x="18343" y="628661"/>
                  <a:pt x="43229" y="636310"/>
                  <a:pt x="61555" y="631376"/>
                </a:cubicBezTo>
                <a:cubicBezTo>
                  <a:pt x="29104" y="501041"/>
                  <a:pt x="91458" y="379249"/>
                  <a:pt x="61555" y="303060"/>
                </a:cubicBezTo>
                <a:cubicBezTo>
                  <a:pt x="31652" y="226871"/>
                  <a:pt x="90483" y="95528"/>
                  <a:pt x="61555" y="0"/>
                </a:cubicBezTo>
                <a:cubicBezTo>
                  <a:pt x="89413" y="-7188"/>
                  <a:pt x="154284" y="7445"/>
                  <a:pt x="184665" y="0"/>
                </a:cubicBezTo>
                <a:cubicBezTo>
                  <a:pt x="198419" y="146751"/>
                  <a:pt x="179329" y="251860"/>
                  <a:pt x="184665" y="322002"/>
                </a:cubicBezTo>
                <a:cubicBezTo>
                  <a:pt x="190001" y="392144"/>
                  <a:pt x="176424" y="531351"/>
                  <a:pt x="184665" y="631376"/>
                </a:cubicBezTo>
                <a:cubicBezTo>
                  <a:pt x="207314" y="629333"/>
                  <a:pt x="221674" y="632006"/>
                  <a:pt x="246220" y="631376"/>
                </a:cubicBezTo>
                <a:cubicBezTo>
                  <a:pt x="212174" y="669902"/>
                  <a:pt x="165499" y="703251"/>
                  <a:pt x="123110" y="754486"/>
                </a:cubicBezTo>
                <a:cubicBezTo>
                  <a:pt x="75081" y="711725"/>
                  <a:pt x="65942" y="688124"/>
                  <a:pt x="0" y="631376"/>
                </a:cubicBezTo>
                <a:close/>
              </a:path>
              <a:path w="246220" h="754486" stroke="0" extrusionOk="0">
                <a:moveTo>
                  <a:pt x="0" y="631376"/>
                </a:moveTo>
                <a:cubicBezTo>
                  <a:pt x="19185" y="629487"/>
                  <a:pt x="31050" y="636024"/>
                  <a:pt x="61555" y="631376"/>
                </a:cubicBezTo>
                <a:cubicBezTo>
                  <a:pt x="28269" y="514266"/>
                  <a:pt x="76222" y="430651"/>
                  <a:pt x="61555" y="334629"/>
                </a:cubicBezTo>
                <a:cubicBezTo>
                  <a:pt x="46888" y="238607"/>
                  <a:pt x="83101" y="71088"/>
                  <a:pt x="61555" y="0"/>
                </a:cubicBezTo>
                <a:cubicBezTo>
                  <a:pt x="110873" y="-10818"/>
                  <a:pt x="133913" y="4602"/>
                  <a:pt x="184665" y="0"/>
                </a:cubicBezTo>
                <a:cubicBezTo>
                  <a:pt x="192253" y="147416"/>
                  <a:pt x="167184" y="208287"/>
                  <a:pt x="184665" y="296747"/>
                </a:cubicBezTo>
                <a:cubicBezTo>
                  <a:pt x="202146" y="385207"/>
                  <a:pt x="172797" y="539631"/>
                  <a:pt x="184665" y="631376"/>
                </a:cubicBezTo>
                <a:cubicBezTo>
                  <a:pt x="211188" y="628799"/>
                  <a:pt x="224211" y="633991"/>
                  <a:pt x="246220" y="631376"/>
                </a:cubicBezTo>
                <a:cubicBezTo>
                  <a:pt x="213866" y="688483"/>
                  <a:pt x="158431" y="702337"/>
                  <a:pt x="123110" y="754486"/>
                </a:cubicBezTo>
                <a:cubicBezTo>
                  <a:pt x="87895" y="721956"/>
                  <a:pt x="37189" y="653156"/>
                  <a:pt x="0" y="631376"/>
                </a:cubicBezTo>
                <a:close/>
              </a:path>
            </a:pathLst>
          </a:custGeom>
          <a:solidFill>
            <a:schemeClr val="accent4"/>
          </a:solidFill>
          <a:ln>
            <a:solidFill>
              <a:schemeClr val="accent4"/>
            </a:solidFill>
            <a:miter lim="800000"/>
            <a:extLst>
              <a:ext uri="{C807C97D-BFC1-408E-A445-0C87EB9F89A2}">
                <ask:lineSketchStyleProps xmlns:ask="http://schemas.microsoft.com/office/drawing/2018/sketchyshapes" sd="820769485">
                  <a:prstGeom prst="downArrow">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A273D3A1-3903-4CE7-A734-041710625718}"/>
              </a:ext>
            </a:extLst>
          </p:cNvPr>
          <p:cNvSpPr txBox="1"/>
          <p:nvPr/>
        </p:nvSpPr>
        <p:spPr>
          <a:xfrm>
            <a:off x="7977959" y="4383307"/>
            <a:ext cx="928295" cy="246221"/>
          </a:xfrm>
          <a:prstGeom prst="rect">
            <a:avLst/>
          </a:prstGeom>
          <a:noFill/>
        </p:spPr>
        <p:txBody>
          <a:bodyPr wrap="square">
            <a:spAutoFit/>
          </a:bodyPr>
          <a:lstStyle/>
          <a:p>
            <a:r>
              <a:rPr lang="en-US" sz="1000" dirty="0">
                <a:latin typeface="+mj-lt"/>
              </a:rPr>
              <a:t>64x184832</a:t>
            </a:r>
          </a:p>
        </p:txBody>
      </p:sp>
      <p:sp>
        <p:nvSpPr>
          <p:cNvPr id="70" name="TextBox 69">
            <a:extLst>
              <a:ext uri="{FF2B5EF4-FFF2-40B4-BE49-F238E27FC236}">
                <a16:creationId xmlns:a16="http://schemas.microsoft.com/office/drawing/2014/main" id="{E91871B3-D519-2D24-EBE2-6901FD664771}"/>
              </a:ext>
            </a:extLst>
          </p:cNvPr>
          <p:cNvSpPr txBox="1"/>
          <p:nvPr/>
        </p:nvSpPr>
        <p:spPr>
          <a:xfrm>
            <a:off x="7297395" y="2425824"/>
            <a:ext cx="1834088" cy="406265"/>
          </a:xfrm>
          <a:custGeom>
            <a:avLst/>
            <a:gdLst>
              <a:gd name="connsiteX0" fmla="*/ 0 w 1834088"/>
              <a:gd name="connsiteY0" fmla="*/ 0 h 406265"/>
              <a:gd name="connsiteX1" fmla="*/ 476863 w 1834088"/>
              <a:gd name="connsiteY1" fmla="*/ 0 h 406265"/>
              <a:gd name="connsiteX2" fmla="*/ 917044 w 1834088"/>
              <a:gd name="connsiteY2" fmla="*/ 0 h 406265"/>
              <a:gd name="connsiteX3" fmla="*/ 1320543 w 1834088"/>
              <a:gd name="connsiteY3" fmla="*/ 0 h 406265"/>
              <a:gd name="connsiteX4" fmla="*/ 1834088 w 1834088"/>
              <a:gd name="connsiteY4" fmla="*/ 0 h 406265"/>
              <a:gd name="connsiteX5" fmla="*/ 1834088 w 1834088"/>
              <a:gd name="connsiteY5" fmla="*/ 406265 h 406265"/>
              <a:gd name="connsiteX6" fmla="*/ 1357225 w 1834088"/>
              <a:gd name="connsiteY6" fmla="*/ 406265 h 406265"/>
              <a:gd name="connsiteX7" fmla="*/ 862021 w 1834088"/>
              <a:gd name="connsiteY7" fmla="*/ 406265 h 406265"/>
              <a:gd name="connsiteX8" fmla="*/ 0 w 1834088"/>
              <a:gd name="connsiteY8" fmla="*/ 406265 h 406265"/>
              <a:gd name="connsiteX9" fmla="*/ 0 w 1834088"/>
              <a:gd name="connsiteY9" fmla="*/ 0 h 406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34088" h="406265" extrusionOk="0">
                <a:moveTo>
                  <a:pt x="0" y="0"/>
                </a:moveTo>
                <a:cubicBezTo>
                  <a:pt x="232435" y="-53996"/>
                  <a:pt x="333617" y="46286"/>
                  <a:pt x="476863" y="0"/>
                </a:cubicBezTo>
                <a:cubicBezTo>
                  <a:pt x="620109" y="-46286"/>
                  <a:pt x="797785" y="9088"/>
                  <a:pt x="917044" y="0"/>
                </a:cubicBezTo>
                <a:cubicBezTo>
                  <a:pt x="1036303" y="-9088"/>
                  <a:pt x="1232490" y="46493"/>
                  <a:pt x="1320543" y="0"/>
                </a:cubicBezTo>
                <a:cubicBezTo>
                  <a:pt x="1408596" y="-46493"/>
                  <a:pt x="1596849" y="127"/>
                  <a:pt x="1834088" y="0"/>
                </a:cubicBezTo>
                <a:cubicBezTo>
                  <a:pt x="1844637" y="142512"/>
                  <a:pt x="1801491" y="238961"/>
                  <a:pt x="1834088" y="406265"/>
                </a:cubicBezTo>
                <a:cubicBezTo>
                  <a:pt x="1693364" y="406451"/>
                  <a:pt x="1456589" y="386320"/>
                  <a:pt x="1357225" y="406265"/>
                </a:cubicBezTo>
                <a:cubicBezTo>
                  <a:pt x="1257861" y="426210"/>
                  <a:pt x="1009925" y="367462"/>
                  <a:pt x="862021" y="406265"/>
                </a:cubicBezTo>
                <a:cubicBezTo>
                  <a:pt x="714117" y="445068"/>
                  <a:pt x="363766" y="359565"/>
                  <a:pt x="0" y="406265"/>
                </a:cubicBezTo>
                <a:cubicBezTo>
                  <a:pt x="-36574" y="218192"/>
                  <a:pt x="47605" y="186446"/>
                  <a:pt x="0" y="0"/>
                </a:cubicBezTo>
                <a:close/>
              </a:path>
            </a:pathLst>
          </a:custGeom>
          <a:noFill/>
          <a:ln w="31750">
            <a:solidFill>
              <a:schemeClr val="accent2"/>
            </a:solidFill>
            <a:extLst>
              <a:ext uri="{C807C97D-BFC1-408E-A445-0C87EB9F89A2}">
                <ask:lineSketchStyleProps xmlns:ask="http://schemas.microsoft.com/office/drawing/2018/sketchyshapes" sd="658141989">
                  <a:prstGeom prst="rect">
                    <a:avLst/>
                  </a:prstGeom>
                  <ask:type>
                    <ask:lineSketchScribble/>
                  </ask:type>
                </ask:lineSketchStyleProps>
              </a:ext>
            </a:extLst>
          </a:ln>
        </p:spPr>
        <p:style>
          <a:lnRef idx="2">
            <a:schemeClr val="dk1"/>
          </a:lnRef>
          <a:fillRef idx="1">
            <a:schemeClr val="lt1"/>
          </a:fillRef>
          <a:effectRef idx="0">
            <a:schemeClr val="dk1"/>
          </a:effectRef>
          <a:fontRef idx="minor">
            <a:schemeClr val="dk1"/>
          </a:fontRef>
        </p:style>
        <p:txBody>
          <a:bodyPr wrap="square" tIns="91440" bIns="91440" rtlCol="0">
            <a:spAutoFit/>
          </a:bodyPr>
          <a:lstStyle/>
          <a:p>
            <a:pPr algn="ctr">
              <a:lnSpc>
                <a:spcPct val="90000"/>
              </a:lnSpc>
            </a:pPr>
            <a:r>
              <a:rPr lang="en-US" sz="1600" dirty="0">
                <a:solidFill>
                  <a:schemeClr val="tx1"/>
                </a:solidFill>
                <a:latin typeface="+mj-lt"/>
              </a:rPr>
              <a:t>Refine-Net</a:t>
            </a:r>
          </a:p>
        </p:txBody>
      </p:sp>
      <p:sp>
        <p:nvSpPr>
          <p:cNvPr id="71" name="TextBox 70">
            <a:extLst>
              <a:ext uri="{FF2B5EF4-FFF2-40B4-BE49-F238E27FC236}">
                <a16:creationId xmlns:a16="http://schemas.microsoft.com/office/drawing/2014/main" id="{E234D3B2-8EA3-855C-8B5A-9A6DC9C7C902}"/>
              </a:ext>
            </a:extLst>
          </p:cNvPr>
          <p:cNvSpPr txBox="1"/>
          <p:nvPr/>
        </p:nvSpPr>
        <p:spPr>
          <a:xfrm>
            <a:off x="9131482" y="2425824"/>
            <a:ext cx="1872343" cy="406265"/>
          </a:xfrm>
          <a:custGeom>
            <a:avLst/>
            <a:gdLst>
              <a:gd name="connsiteX0" fmla="*/ 0 w 1872343"/>
              <a:gd name="connsiteY0" fmla="*/ 0 h 406265"/>
              <a:gd name="connsiteX1" fmla="*/ 486809 w 1872343"/>
              <a:gd name="connsiteY1" fmla="*/ 0 h 406265"/>
              <a:gd name="connsiteX2" fmla="*/ 936172 w 1872343"/>
              <a:gd name="connsiteY2" fmla="*/ 0 h 406265"/>
              <a:gd name="connsiteX3" fmla="*/ 1348087 w 1872343"/>
              <a:gd name="connsiteY3" fmla="*/ 0 h 406265"/>
              <a:gd name="connsiteX4" fmla="*/ 1872343 w 1872343"/>
              <a:gd name="connsiteY4" fmla="*/ 0 h 406265"/>
              <a:gd name="connsiteX5" fmla="*/ 1872343 w 1872343"/>
              <a:gd name="connsiteY5" fmla="*/ 406265 h 406265"/>
              <a:gd name="connsiteX6" fmla="*/ 1385534 w 1872343"/>
              <a:gd name="connsiteY6" fmla="*/ 406265 h 406265"/>
              <a:gd name="connsiteX7" fmla="*/ 880001 w 1872343"/>
              <a:gd name="connsiteY7" fmla="*/ 406265 h 406265"/>
              <a:gd name="connsiteX8" fmla="*/ 0 w 1872343"/>
              <a:gd name="connsiteY8" fmla="*/ 406265 h 406265"/>
              <a:gd name="connsiteX9" fmla="*/ 0 w 1872343"/>
              <a:gd name="connsiteY9" fmla="*/ 0 h 406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2343" h="406265" extrusionOk="0">
                <a:moveTo>
                  <a:pt x="0" y="0"/>
                </a:moveTo>
                <a:cubicBezTo>
                  <a:pt x="230818" y="-17520"/>
                  <a:pt x="258816" y="57582"/>
                  <a:pt x="486809" y="0"/>
                </a:cubicBezTo>
                <a:cubicBezTo>
                  <a:pt x="714802" y="-57582"/>
                  <a:pt x="841019" y="51056"/>
                  <a:pt x="936172" y="0"/>
                </a:cubicBezTo>
                <a:cubicBezTo>
                  <a:pt x="1031325" y="-51056"/>
                  <a:pt x="1200134" y="17687"/>
                  <a:pt x="1348087" y="0"/>
                </a:cubicBezTo>
                <a:cubicBezTo>
                  <a:pt x="1496040" y="-17687"/>
                  <a:pt x="1626707" y="19336"/>
                  <a:pt x="1872343" y="0"/>
                </a:cubicBezTo>
                <a:cubicBezTo>
                  <a:pt x="1882892" y="142512"/>
                  <a:pt x="1839746" y="238961"/>
                  <a:pt x="1872343" y="406265"/>
                </a:cubicBezTo>
                <a:cubicBezTo>
                  <a:pt x="1695234" y="427116"/>
                  <a:pt x="1594453" y="351235"/>
                  <a:pt x="1385534" y="406265"/>
                </a:cubicBezTo>
                <a:cubicBezTo>
                  <a:pt x="1176615" y="461295"/>
                  <a:pt x="1078556" y="384389"/>
                  <a:pt x="880001" y="406265"/>
                </a:cubicBezTo>
                <a:cubicBezTo>
                  <a:pt x="681446" y="428141"/>
                  <a:pt x="214156" y="400722"/>
                  <a:pt x="0" y="406265"/>
                </a:cubicBezTo>
                <a:cubicBezTo>
                  <a:pt x="-36574" y="218192"/>
                  <a:pt x="47605" y="186446"/>
                  <a:pt x="0" y="0"/>
                </a:cubicBezTo>
                <a:close/>
              </a:path>
            </a:pathLst>
          </a:custGeom>
          <a:noFill/>
          <a:ln w="31750">
            <a:solidFill>
              <a:schemeClr val="accent2"/>
            </a:solidFill>
            <a:extLst>
              <a:ext uri="{C807C97D-BFC1-408E-A445-0C87EB9F89A2}">
                <ask:lineSketchStyleProps xmlns:ask="http://schemas.microsoft.com/office/drawing/2018/sketchyshapes" sd="658141989">
                  <a:prstGeom prst="rect">
                    <a:avLst/>
                  </a:prstGeom>
                  <ask:type>
                    <ask:lineSketchScribble/>
                  </ask:type>
                </ask:lineSketchStyleProps>
              </a:ext>
            </a:extLst>
          </a:ln>
        </p:spPr>
        <p:style>
          <a:lnRef idx="2">
            <a:schemeClr val="dk1"/>
          </a:lnRef>
          <a:fillRef idx="1">
            <a:schemeClr val="lt1"/>
          </a:fillRef>
          <a:effectRef idx="0">
            <a:schemeClr val="dk1"/>
          </a:effectRef>
          <a:fontRef idx="minor">
            <a:schemeClr val="dk1"/>
          </a:fontRef>
        </p:style>
        <p:txBody>
          <a:bodyPr wrap="square" tIns="91440" bIns="91440" rtlCol="0">
            <a:spAutoFit/>
          </a:bodyPr>
          <a:lstStyle/>
          <a:p>
            <a:pPr algn="ctr">
              <a:lnSpc>
                <a:spcPct val="90000"/>
              </a:lnSpc>
            </a:pPr>
            <a:r>
              <a:rPr lang="en-US" sz="1600" dirty="0">
                <a:solidFill>
                  <a:schemeClr val="tx1"/>
                </a:solidFill>
                <a:latin typeface="+mj-lt"/>
              </a:rPr>
              <a:t>Output-Net</a:t>
            </a:r>
          </a:p>
        </p:txBody>
      </p:sp>
      <p:sp>
        <p:nvSpPr>
          <p:cNvPr id="72" name="Rectangle: Rounded Corners 71">
            <a:extLst>
              <a:ext uri="{FF2B5EF4-FFF2-40B4-BE49-F238E27FC236}">
                <a16:creationId xmlns:a16="http://schemas.microsoft.com/office/drawing/2014/main" id="{916017F7-BA68-0E4F-72CC-165DA3940014}"/>
              </a:ext>
            </a:extLst>
          </p:cNvPr>
          <p:cNvSpPr/>
          <p:nvPr/>
        </p:nvSpPr>
        <p:spPr>
          <a:xfrm>
            <a:off x="9772535" y="4205058"/>
            <a:ext cx="311177" cy="1088957"/>
          </a:xfrm>
          <a:custGeom>
            <a:avLst/>
            <a:gdLst>
              <a:gd name="connsiteX0" fmla="*/ 0 w 311177"/>
              <a:gd name="connsiteY0" fmla="*/ 51864 h 1088957"/>
              <a:gd name="connsiteX1" fmla="*/ 51864 w 311177"/>
              <a:gd name="connsiteY1" fmla="*/ 0 h 1088957"/>
              <a:gd name="connsiteX2" fmla="*/ 259313 w 311177"/>
              <a:gd name="connsiteY2" fmla="*/ 0 h 1088957"/>
              <a:gd name="connsiteX3" fmla="*/ 311177 w 311177"/>
              <a:gd name="connsiteY3" fmla="*/ 51864 h 1088957"/>
              <a:gd name="connsiteX4" fmla="*/ 311177 w 311177"/>
              <a:gd name="connsiteY4" fmla="*/ 514922 h 1088957"/>
              <a:gd name="connsiteX5" fmla="*/ 311177 w 311177"/>
              <a:gd name="connsiteY5" fmla="*/ 1037093 h 1088957"/>
              <a:gd name="connsiteX6" fmla="*/ 259313 w 311177"/>
              <a:gd name="connsiteY6" fmla="*/ 1088957 h 1088957"/>
              <a:gd name="connsiteX7" fmla="*/ 51864 w 311177"/>
              <a:gd name="connsiteY7" fmla="*/ 1088957 h 1088957"/>
              <a:gd name="connsiteX8" fmla="*/ 0 w 311177"/>
              <a:gd name="connsiteY8" fmla="*/ 1037093 h 1088957"/>
              <a:gd name="connsiteX9" fmla="*/ 0 w 311177"/>
              <a:gd name="connsiteY9" fmla="*/ 524774 h 1088957"/>
              <a:gd name="connsiteX10" fmla="*/ 0 w 311177"/>
              <a:gd name="connsiteY10" fmla="*/ 51864 h 1088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1177" h="1088957" extrusionOk="0">
                <a:moveTo>
                  <a:pt x="0" y="51864"/>
                </a:moveTo>
                <a:cubicBezTo>
                  <a:pt x="-500" y="22587"/>
                  <a:pt x="20318" y="-3953"/>
                  <a:pt x="51864" y="0"/>
                </a:cubicBezTo>
                <a:cubicBezTo>
                  <a:pt x="134531" y="-4877"/>
                  <a:pt x="161272" y="8698"/>
                  <a:pt x="259313" y="0"/>
                </a:cubicBezTo>
                <a:cubicBezTo>
                  <a:pt x="285481" y="-5678"/>
                  <a:pt x="311079" y="30099"/>
                  <a:pt x="311177" y="51864"/>
                </a:cubicBezTo>
                <a:cubicBezTo>
                  <a:pt x="350375" y="208729"/>
                  <a:pt x="302515" y="317298"/>
                  <a:pt x="311177" y="514922"/>
                </a:cubicBezTo>
                <a:cubicBezTo>
                  <a:pt x="319839" y="712546"/>
                  <a:pt x="282720" y="849925"/>
                  <a:pt x="311177" y="1037093"/>
                </a:cubicBezTo>
                <a:cubicBezTo>
                  <a:pt x="313466" y="1064967"/>
                  <a:pt x="282522" y="1092917"/>
                  <a:pt x="259313" y="1088957"/>
                </a:cubicBezTo>
                <a:cubicBezTo>
                  <a:pt x="192823" y="1094655"/>
                  <a:pt x="140535" y="1083442"/>
                  <a:pt x="51864" y="1088957"/>
                </a:cubicBezTo>
                <a:cubicBezTo>
                  <a:pt x="22481" y="1083473"/>
                  <a:pt x="4132" y="1066996"/>
                  <a:pt x="0" y="1037093"/>
                </a:cubicBezTo>
                <a:cubicBezTo>
                  <a:pt x="-34843" y="801772"/>
                  <a:pt x="3076" y="712126"/>
                  <a:pt x="0" y="524774"/>
                </a:cubicBezTo>
                <a:cubicBezTo>
                  <a:pt x="-3076" y="337422"/>
                  <a:pt x="54301" y="227252"/>
                  <a:pt x="0" y="51864"/>
                </a:cubicBezTo>
                <a:close/>
              </a:path>
            </a:pathLst>
          </a:custGeom>
          <a:noFill/>
          <a:ln w="25400">
            <a:solidFill>
              <a:schemeClr val="accent2"/>
            </a:solidFill>
            <a:miter lim="800000"/>
            <a:extLst>
              <a:ext uri="{C807C97D-BFC1-408E-A445-0C87EB9F89A2}">
                <ask:lineSketchStyleProps xmlns:ask="http://schemas.microsoft.com/office/drawing/2018/sketchyshapes" sd="4089824081">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TextBox 72">
            <a:extLst>
              <a:ext uri="{FF2B5EF4-FFF2-40B4-BE49-F238E27FC236}">
                <a16:creationId xmlns:a16="http://schemas.microsoft.com/office/drawing/2014/main" id="{F101ADD0-9078-F302-292D-4F893582DBE3}"/>
              </a:ext>
            </a:extLst>
          </p:cNvPr>
          <p:cNvSpPr txBox="1"/>
          <p:nvPr/>
        </p:nvSpPr>
        <p:spPr>
          <a:xfrm>
            <a:off x="9700960" y="4583282"/>
            <a:ext cx="457200" cy="261610"/>
          </a:xfrm>
          <a:prstGeom prst="rect">
            <a:avLst/>
          </a:prstGeom>
          <a:noFill/>
        </p:spPr>
        <p:txBody>
          <a:bodyPr wrap="square">
            <a:spAutoFit/>
          </a:bodyPr>
          <a:lstStyle/>
          <a:p>
            <a:pPr algn="ctr"/>
            <a:r>
              <a:rPr lang="en-US" sz="1100" dirty="0">
                <a:latin typeface="+mj-lt"/>
              </a:rPr>
              <a:t>FC2</a:t>
            </a:r>
          </a:p>
        </p:txBody>
      </p:sp>
      <p:sp>
        <p:nvSpPr>
          <p:cNvPr id="74" name="TextBox 73">
            <a:extLst>
              <a:ext uri="{FF2B5EF4-FFF2-40B4-BE49-F238E27FC236}">
                <a16:creationId xmlns:a16="http://schemas.microsoft.com/office/drawing/2014/main" id="{A6F8983C-5FC9-6E49-DF02-7DF7D167678B}"/>
              </a:ext>
            </a:extLst>
          </p:cNvPr>
          <p:cNvSpPr txBox="1"/>
          <p:nvPr/>
        </p:nvSpPr>
        <p:spPr>
          <a:xfrm>
            <a:off x="10078895" y="4401800"/>
            <a:ext cx="697743" cy="261610"/>
          </a:xfrm>
          <a:prstGeom prst="rect">
            <a:avLst/>
          </a:prstGeom>
          <a:noFill/>
        </p:spPr>
        <p:txBody>
          <a:bodyPr wrap="square">
            <a:spAutoFit/>
          </a:bodyPr>
          <a:lstStyle/>
          <a:p>
            <a:pPr algn="ctr"/>
            <a:r>
              <a:rPr lang="el-GR" sz="1100" i="0" dirty="0">
                <a:solidFill>
                  <a:schemeClr val="tx1"/>
                </a:solidFill>
                <a:effectLst/>
                <a:latin typeface="+mj-lt"/>
              </a:rPr>
              <a:t>σ</a:t>
            </a:r>
            <a:r>
              <a:rPr lang="en-US" sz="1100" i="0" dirty="0">
                <a:solidFill>
                  <a:schemeClr val="tx1"/>
                </a:solidFill>
                <a:effectLst/>
                <a:latin typeface="+mj-lt"/>
              </a:rPr>
              <a:t>(x)</a:t>
            </a:r>
            <a:endParaRPr lang="en-US" sz="1100" dirty="0">
              <a:latin typeface="+mj-lt"/>
            </a:endParaRPr>
          </a:p>
        </p:txBody>
      </p:sp>
      <p:sp>
        <p:nvSpPr>
          <p:cNvPr id="75" name="Arrow: Down 74">
            <a:extLst>
              <a:ext uri="{FF2B5EF4-FFF2-40B4-BE49-F238E27FC236}">
                <a16:creationId xmlns:a16="http://schemas.microsoft.com/office/drawing/2014/main" id="{9C8B01E9-5D81-CD3E-6CC3-9B3EBCAF7EB0}"/>
              </a:ext>
            </a:extLst>
          </p:cNvPr>
          <p:cNvSpPr/>
          <p:nvPr/>
        </p:nvSpPr>
        <p:spPr>
          <a:xfrm rot="16200000">
            <a:off x="10339064" y="4459017"/>
            <a:ext cx="278323" cy="596823"/>
          </a:xfrm>
          <a:custGeom>
            <a:avLst/>
            <a:gdLst>
              <a:gd name="connsiteX0" fmla="*/ 0 w 278323"/>
              <a:gd name="connsiteY0" fmla="*/ 457662 h 596823"/>
              <a:gd name="connsiteX1" fmla="*/ 69581 w 278323"/>
              <a:gd name="connsiteY1" fmla="*/ 457662 h 596823"/>
              <a:gd name="connsiteX2" fmla="*/ 69581 w 278323"/>
              <a:gd name="connsiteY2" fmla="*/ 0 h 596823"/>
              <a:gd name="connsiteX3" fmla="*/ 208742 w 278323"/>
              <a:gd name="connsiteY3" fmla="*/ 0 h 596823"/>
              <a:gd name="connsiteX4" fmla="*/ 208742 w 278323"/>
              <a:gd name="connsiteY4" fmla="*/ 457662 h 596823"/>
              <a:gd name="connsiteX5" fmla="*/ 278323 w 278323"/>
              <a:gd name="connsiteY5" fmla="*/ 457662 h 596823"/>
              <a:gd name="connsiteX6" fmla="*/ 139162 w 278323"/>
              <a:gd name="connsiteY6" fmla="*/ 596823 h 596823"/>
              <a:gd name="connsiteX7" fmla="*/ 0 w 278323"/>
              <a:gd name="connsiteY7" fmla="*/ 457662 h 596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323" h="596823" fill="none" extrusionOk="0">
                <a:moveTo>
                  <a:pt x="0" y="457662"/>
                </a:moveTo>
                <a:cubicBezTo>
                  <a:pt x="21079" y="450680"/>
                  <a:pt x="37997" y="463827"/>
                  <a:pt x="69581" y="457662"/>
                </a:cubicBezTo>
                <a:cubicBezTo>
                  <a:pt x="57403" y="299108"/>
                  <a:pt x="113299" y="188612"/>
                  <a:pt x="69581" y="0"/>
                </a:cubicBezTo>
                <a:cubicBezTo>
                  <a:pt x="103275" y="-5177"/>
                  <a:pt x="167460" y="15168"/>
                  <a:pt x="208742" y="0"/>
                </a:cubicBezTo>
                <a:cubicBezTo>
                  <a:pt x="230146" y="192580"/>
                  <a:pt x="204078" y="230979"/>
                  <a:pt x="208742" y="457662"/>
                </a:cubicBezTo>
                <a:cubicBezTo>
                  <a:pt x="229307" y="455390"/>
                  <a:pt x="245692" y="463170"/>
                  <a:pt x="278323" y="457662"/>
                </a:cubicBezTo>
                <a:cubicBezTo>
                  <a:pt x="220208" y="537306"/>
                  <a:pt x="170602" y="557428"/>
                  <a:pt x="139162" y="596823"/>
                </a:cubicBezTo>
                <a:cubicBezTo>
                  <a:pt x="95538" y="576633"/>
                  <a:pt x="41347" y="473540"/>
                  <a:pt x="0" y="457662"/>
                </a:cubicBezTo>
                <a:close/>
              </a:path>
              <a:path w="278323" h="596823" stroke="0" extrusionOk="0">
                <a:moveTo>
                  <a:pt x="0" y="457662"/>
                </a:moveTo>
                <a:cubicBezTo>
                  <a:pt x="21956" y="456751"/>
                  <a:pt x="35196" y="463744"/>
                  <a:pt x="69581" y="457662"/>
                </a:cubicBezTo>
                <a:cubicBezTo>
                  <a:pt x="43929" y="327919"/>
                  <a:pt x="107688" y="106333"/>
                  <a:pt x="69581" y="0"/>
                </a:cubicBezTo>
                <a:cubicBezTo>
                  <a:pt x="108291" y="-4823"/>
                  <a:pt x="163975" y="8161"/>
                  <a:pt x="208742" y="0"/>
                </a:cubicBezTo>
                <a:cubicBezTo>
                  <a:pt x="211698" y="199043"/>
                  <a:pt x="207711" y="314002"/>
                  <a:pt x="208742" y="457662"/>
                </a:cubicBezTo>
                <a:cubicBezTo>
                  <a:pt x="232592" y="455352"/>
                  <a:pt x="254642" y="457811"/>
                  <a:pt x="278323" y="457662"/>
                </a:cubicBezTo>
                <a:cubicBezTo>
                  <a:pt x="240680" y="501266"/>
                  <a:pt x="177565" y="546630"/>
                  <a:pt x="139162" y="596823"/>
                </a:cubicBezTo>
                <a:cubicBezTo>
                  <a:pt x="90224" y="551064"/>
                  <a:pt x="55149" y="493681"/>
                  <a:pt x="0" y="457662"/>
                </a:cubicBezTo>
                <a:close/>
              </a:path>
            </a:pathLst>
          </a:custGeom>
          <a:solidFill>
            <a:schemeClr val="accent3"/>
          </a:solidFill>
          <a:ln>
            <a:solidFill>
              <a:schemeClr val="accent3"/>
            </a:solidFill>
            <a:miter lim="800000"/>
            <a:extLst>
              <a:ext uri="{C807C97D-BFC1-408E-A445-0C87EB9F89A2}">
                <ask:lineSketchStyleProps xmlns:ask="http://schemas.microsoft.com/office/drawing/2018/sketchyshapes" sd="820769485">
                  <a:prstGeom prst="downArrow">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Rounded Corners 75">
            <a:extLst>
              <a:ext uri="{FF2B5EF4-FFF2-40B4-BE49-F238E27FC236}">
                <a16:creationId xmlns:a16="http://schemas.microsoft.com/office/drawing/2014/main" id="{6AC60372-3702-CE25-9107-EE68FA1DA3CC}"/>
              </a:ext>
            </a:extLst>
          </p:cNvPr>
          <p:cNvSpPr/>
          <p:nvPr/>
        </p:nvSpPr>
        <p:spPr>
          <a:xfrm>
            <a:off x="10823062" y="4196242"/>
            <a:ext cx="596823" cy="1119182"/>
          </a:xfrm>
          <a:custGeom>
            <a:avLst/>
            <a:gdLst>
              <a:gd name="connsiteX0" fmla="*/ 0 w 596823"/>
              <a:gd name="connsiteY0" fmla="*/ 99472 h 1119182"/>
              <a:gd name="connsiteX1" fmla="*/ 99472 w 596823"/>
              <a:gd name="connsiteY1" fmla="*/ 0 h 1119182"/>
              <a:gd name="connsiteX2" fmla="*/ 497351 w 596823"/>
              <a:gd name="connsiteY2" fmla="*/ 0 h 1119182"/>
              <a:gd name="connsiteX3" fmla="*/ 596823 w 596823"/>
              <a:gd name="connsiteY3" fmla="*/ 99472 h 1119182"/>
              <a:gd name="connsiteX4" fmla="*/ 596823 w 596823"/>
              <a:gd name="connsiteY4" fmla="*/ 531984 h 1119182"/>
              <a:gd name="connsiteX5" fmla="*/ 596823 w 596823"/>
              <a:gd name="connsiteY5" fmla="*/ 1019710 h 1119182"/>
              <a:gd name="connsiteX6" fmla="*/ 497351 w 596823"/>
              <a:gd name="connsiteY6" fmla="*/ 1119182 h 1119182"/>
              <a:gd name="connsiteX7" fmla="*/ 99472 w 596823"/>
              <a:gd name="connsiteY7" fmla="*/ 1119182 h 1119182"/>
              <a:gd name="connsiteX8" fmla="*/ 0 w 596823"/>
              <a:gd name="connsiteY8" fmla="*/ 1019710 h 1119182"/>
              <a:gd name="connsiteX9" fmla="*/ 0 w 596823"/>
              <a:gd name="connsiteY9" fmla="*/ 541186 h 1119182"/>
              <a:gd name="connsiteX10" fmla="*/ 0 w 596823"/>
              <a:gd name="connsiteY10" fmla="*/ 99472 h 1119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96823" h="1119182" extrusionOk="0">
                <a:moveTo>
                  <a:pt x="0" y="99472"/>
                </a:moveTo>
                <a:cubicBezTo>
                  <a:pt x="-7515" y="35030"/>
                  <a:pt x="35609" y="-12157"/>
                  <a:pt x="99472" y="0"/>
                </a:cubicBezTo>
                <a:cubicBezTo>
                  <a:pt x="267535" y="-20654"/>
                  <a:pt x="339533" y="46625"/>
                  <a:pt x="497351" y="0"/>
                </a:cubicBezTo>
                <a:cubicBezTo>
                  <a:pt x="545716" y="-15070"/>
                  <a:pt x="596597" y="60319"/>
                  <a:pt x="596823" y="99472"/>
                </a:cubicBezTo>
                <a:cubicBezTo>
                  <a:pt x="630291" y="204402"/>
                  <a:pt x="558806" y="333590"/>
                  <a:pt x="596823" y="531984"/>
                </a:cubicBezTo>
                <a:cubicBezTo>
                  <a:pt x="634840" y="730378"/>
                  <a:pt x="546078" y="846663"/>
                  <a:pt x="596823" y="1019710"/>
                </a:cubicBezTo>
                <a:cubicBezTo>
                  <a:pt x="604791" y="1071966"/>
                  <a:pt x="547374" y="1122762"/>
                  <a:pt x="497351" y="1119182"/>
                </a:cubicBezTo>
                <a:cubicBezTo>
                  <a:pt x="378029" y="1137553"/>
                  <a:pt x="238496" y="1081190"/>
                  <a:pt x="99472" y="1119182"/>
                </a:cubicBezTo>
                <a:cubicBezTo>
                  <a:pt x="43738" y="1113266"/>
                  <a:pt x="8919" y="1077365"/>
                  <a:pt x="0" y="1019710"/>
                </a:cubicBezTo>
                <a:cubicBezTo>
                  <a:pt x="-14754" y="884164"/>
                  <a:pt x="47670" y="688868"/>
                  <a:pt x="0" y="541186"/>
                </a:cubicBezTo>
                <a:cubicBezTo>
                  <a:pt x="-47670" y="393504"/>
                  <a:pt x="15233" y="267408"/>
                  <a:pt x="0" y="99472"/>
                </a:cubicBezTo>
                <a:close/>
              </a:path>
            </a:pathLst>
          </a:custGeom>
          <a:noFill/>
          <a:ln w="25400">
            <a:solidFill>
              <a:schemeClr val="accent3"/>
            </a:solidFill>
            <a:miter lim="800000"/>
            <a:extLst>
              <a:ext uri="{C807C97D-BFC1-408E-A445-0C87EB9F89A2}">
                <ask:lineSketchStyleProps xmlns:ask="http://schemas.microsoft.com/office/drawing/2018/sketchyshapes" sd="4089824081">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latin typeface="+mj-lt"/>
              </a:rPr>
              <a:t>Real or Fake</a:t>
            </a:r>
          </a:p>
        </p:txBody>
      </p:sp>
      <p:sp>
        <p:nvSpPr>
          <p:cNvPr id="78" name="TextBox 77">
            <a:extLst>
              <a:ext uri="{FF2B5EF4-FFF2-40B4-BE49-F238E27FC236}">
                <a16:creationId xmlns:a16="http://schemas.microsoft.com/office/drawing/2014/main" id="{0A6B2FF2-E696-F344-BFD8-6FE0730B3963}"/>
              </a:ext>
            </a:extLst>
          </p:cNvPr>
          <p:cNvSpPr txBox="1"/>
          <p:nvPr/>
        </p:nvSpPr>
        <p:spPr>
          <a:xfrm>
            <a:off x="405800" y="1667914"/>
            <a:ext cx="4135053" cy="3522171"/>
          </a:xfrm>
          <a:prstGeom prst="rect">
            <a:avLst/>
          </a:prstGeom>
          <a:noFill/>
        </p:spPr>
        <p:txBody>
          <a:bodyPr wrap="square">
            <a:spAutoFit/>
          </a:bodyPr>
          <a:lstStyle/>
          <a:p>
            <a:r>
              <a:rPr lang="en-US" sz="1600" b="0" dirty="0">
                <a:effectLst/>
                <a:latin typeface="Consolas" panose="020B0609020204030204" pitchFamily="49" charset="0"/>
              </a:rPr>
              <a:t>┌───────────┬─────────────────────┐</a:t>
            </a:r>
          </a:p>
          <a:p>
            <a:r>
              <a:rPr lang="en-US" sz="1600" b="0" dirty="0">
                <a:effectLst/>
                <a:latin typeface="Consolas" panose="020B0609020204030204" pitchFamily="49" charset="0"/>
              </a:rPr>
              <a:t>│ P1 Model  │ MTCNN (0.5M params) │</a:t>
            </a:r>
          </a:p>
          <a:p>
            <a:r>
              <a:rPr lang="en-US" sz="1600" b="0" dirty="0">
                <a:effectLst/>
                <a:latin typeface="Consolas" panose="020B0609020204030204" pitchFamily="49" charset="0"/>
              </a:rPr>
              <a:t>│ P2 Model  │ CNN (11.9M params)  │</a:t>
            </a:r>
          </a:p>
          <a:p>
            <a:r>
              <a:rPr lang="en-US" sz="1600" b="0" dirty="0">
                <a:effectLst/>
                <a:latin typeface="Consolas" panose="020B0609020204030204" pitchFamily="49" charset="0"/>
              </a:rPr>
              <a:t>│ Results   │ 8852 of 9998        │</a:t>
            </a:r>
          </a:p>
          <a:p>
            <a:r>
              <a:rPr lang="en-US" sz="1600" b="0" dirty="0">
                <a:effectLst/>
                <a:latin typeface="Consolas" panose="020B0609020204030204" pitchFamily="49" charset="0"/>
              </a:rPr>
              <a:t>│ Accuracy  │ 88.54%              │</a:t>
            </a:r>
          </a:p>
          <a:p>
            <a:r>
              <a:rPr lang="en-US" sz="1600" b="0" dirty="0">
                <a:effectLst/>
                <a:latin typeface="Consolas" panose="020B0609020204030204" pitchFamily="49" charset="0"/>
              </a:rPr>
              <a:t>│ Loss      │ 0.4020              │</a:t>
            </a:r>
          </a:p>
          <a:p>
            <a:r>
              <a:rPr lang="en-US" sz="1600" b="0" dirty="0">
                <a:effectLst/>
                <a:latin typeface="Consolas" panose="020B0609020204030204" pitchFamily="49" charset="0"/>
              </a:rPr>
              <a:t>│ TP        │ 4604                │</a:t>
            </a:r>
          </a:p>
          <a:p>
            <a:r>
              <a:rPr lang="en-US" sz="1600" b="0" dirty="0">
                <a:effectLst/>
                <a:latin typeface="Consolas" panose="020B0609020204030204" pitchFamily="49" charset="0"/>
              </a:rPr>
              <a:t>│ FP        │ 751                 │</a:t>
            </a:r>
          </a:p>
          <a:p>
            <a:r>
              <a:rPr lang="en-US" sz="1600" b="0" dirty="0">
                <a:effectLst/>
                <a:latin typeface="Consolas" panose="020B0609020204030204" pitchFamily="49" charset="0"/>
              </a:rPr>
              <a:t>│ FN        │ 395                 │</a:t>
            </a:r>
          </a:p>
          <a:p>
            <a:r>
              <a:rPr lang="en-US" sz="1600" b="0" dirty="0">
                <a:effectLst/>
                <a:latin typeface="Consolas" panose="020B0609020204030204" pitchFamily="49" charset="0"/>
              </a:rPr>
              <a:t>│ TN        │ 4248                │</a:t>
            </a:r>
          </a:p>
          <a:p>
            <a:r>
              <a:rPr lang="en-US" sz="1600" b="0" dirty="0">
                <a:effectLst/>
                <a:latin typeface="Consolas" panose="020B0609020204030204" pitchFamily="49" charset="0"/>
              </a:rPr>
              <a:t>│ Precision │ 0.86                │</a:t>
            </a:r>
          </a:p>
          <a:p>
            <a:r>
              <a:rPr lang="en-US" sz="1600" b="0" dirty="0">
                <a:effectLst/>
                <a:latin typeface="Consolas" panose="020B0609020204030204" pitchFamily="49" charset="0"/>
              </a:rPr>
              <a:t>│ Recall    │ 0.92                │</a:t>
            </a:r>
          </a:p>
          <a:p>
            <a:r>
              <a:rPr lang="en-US" sz="1600" b="0" dirty="0">
                <a:effectLst/>
                <a:latin typeface="Consolas" panose="020B0609020204030204" pitchFamily="49" charset="0"/>
              </a:rPr>
              <a:t>│ F1-Score  │ 0.89                │</a:t>
            </a:r>
          </a:p>
          <a:p>
            <a:r>
              <a:rPr lang="en-US" sz="1600" b="0" dirty="0">
                <a:effectLst/>
                <a:latin typeface="Consolas" panose="020B0609020204030204" pitchFamily="49" charset="0"/>
              </a:rPr>
              <a:t>└───────────┴─────────────────────┘</a:t>
            </a:r>
          </a:p>
        </p:txBody>
      </p:sp>
    </p:spTree>
    <p:extLst>
      <p:ext uri="{BB962C8B-B14F-4D97-AF65-F5344CB8AC3E}">
        <p14:creationId xmlns:p14="http://schemas.microsoft.com/office/powerpoint/2010/main" val="2929439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halkboard 16x9">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80000"/>
                <a:satMod val="300000"/>
              </a:schemeClr>
            </a:gs>
            <a:gs pos="100000">
              <a:schemeClr val="phClr">
                <a:shade val="30000"/>
                <a:satMod val="200000"/>
              </a:schemeClr>
            </a:gs>
          </a:gsLst>
          <a:path path="circle">
            <a:fillToRect l="50000" t="50000" r="50000" b="50000"/>
          </a:path>
        </a:gradFill>
        <a:blipFill rotWithShape="1">
          <a:blip xmlns:r="http://schemas.openxmlformats.org/officeDocument/2006/relationships" r:embed="rId1">
            <a:duotone>
              <a:schemeClr val="phClr">
                <a:shade val="12000"/>
                <a:satMod val="240000"/>
              </a:schemeClr>
              <a:schemeClr val="phClr">
                <a:tint val="65000"/>
              </a:schemeClr>
            </a:duotone>
          </a:blip>
          <a:stretch/>
        </a:blipFill>
      </a:bgFillStyleLst>
    </a:fmtScheme>
  </a:themeElements>
  <a:objectDefaults>
    <a:spDef>
      <a:spPr>
        <a:ln>
          <a:miter lim="800000"/>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miter lim="800000"/>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nSpc>
            <a:spcPct val="90000"/>
          </a:lnSpc>
          <a:defRPr sz="2400"/>
        </a:defPPr>
      </a:lstStyle>
    </a:txDef>
  </a:objectDefaults>
  <a:extraClrSchemeLst/>
  <a:extLst>
    <a:ext uri="{05A4C25C-085E-4340-85A3-A5531E510DB2}">
      <thm15:themeFamily xmlns:thm15="http://schemas.microsoft.com/office/thememl/2012/main" name="TF00001018.potx" id="{D19C2884-2C55-4C1A-A5C2-5D03FF1F35A4}" vid="{5F7A9C6A-558C-4654-B762-2F22BC904FAE}"/>
    </a:ext>
  </a:extLst>
</a:theme>
</file>

<file path=ppt/theme/theme2.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Chalkboard education presentation (widescreen)</Template>
  <TotalTime>13462</TotalTime>
  <Words>1544</Words>
  <Application>Microsoft Office PowerPoint</Application>
  <PresentationFormat>Custom</PresentationFormat>
  <Paragraphs>149</Paragraphs>
  <Slides>13</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Consolas</vt:lpstr>
      <vt:lpstr>Corbel</vt:lpstr>
      <vt:lpstr>Chalkboard 16x9</vt:lpstr>
      <vt:lpstr>Artificial Facial Detection: Separating Real Faces from the Artificially Generated</vt:lpstr>
      <vt:lpstr>Introduction - AI Fueled Arms Race</vt:lpstr>
      <vt:lpstr>Real or Fake?</vt:lpstr>
      <vt:lpstr>Defining Classification: What does it mean to be a “Real Face”</vt:lpstr>
      <vt:lpstr>Related Work</vt:lpstr>
      <vt:lpstr>Facial Detection using MTCNN</vt:lpstr>
      <vt:lpstr>Facial Detection and Extraction Example</vt:lpstr>
      <vt:lpstr>CNN Binary Classifier</vt:lpstr>
      <vt:lpstr>Best Results &amp; Model Pipeline to Date:</vt:lpstr>
      <vt:lpstr>Exploratory Results &amp; Various Approaches</vt:lpstr>
      <vt:lpstr>Facial Extraction (FE) Impact</vt:lpstr>
      <vt:lpstr>Conclusion</vt:lpstr>
      <vt:lpstr>Q/A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Macaroons: Cookies with Contextual Caveats for Decentralized Authorization in the Cloud</dc:title>
  <dc:creator>Tonkovic-Capin, Ante (GE HealthCare)</dc:creator>
  <cp:lastModifiedBy>UDHBHAV GUPTA</cp:lastModifiedBy>
  <cp:revision>73</cp:revision>
  <dcterms:created xsi:type="dcterms:W3CDTF">2023-11-03T13:46:16Z</dcterms:created>
  <dcterms:modified xsi:type="dcterms:W3CDTF">2024-04-16T22:53:31Z</dcterms:modified>
</cp:coreProperties>
</file>

<file path=docProps/thumbnail.jpeg>
</file>